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76" r:id="rId8"/>
    <p:sldId id="277" r:id="rId9"/>
    <p:sldId id="258" r:id="rId10"/>
    <p:sldId id="265" r:id="rId11"/>
    <p:sldId id="262" r:id="rId12"/>
    <p:sldId id="264" r:id="rId13"/>
    <p:sldId id="263" r:id="rId14"/>
    <p:sldId id="260" r:id="rId15"/>
    <p:sldId id="259" r:id="rId16"/>
    <p:sldId id="261" r:id="rId17"/>
    <p:sldId id="267" r:id="rId18"/>
    <p:sldId id="266" r:id="rId19"/>
    <p:sldId id="268" r:id="rId20"/>
    <p:sldId id="26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6" d="100"/>
          <a:sy n="96" d="100"/>
        </p:scale>
        <p:origin x="798" y="10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35F3DA-EFE2-44AA-9AE6-A0BF1572D690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BC31FD1D-4F2F-4325-A550-BC45D9AA96A1}">
      <dgm:prSet phldrT="[Text]"/>
      <dgm:spPr/>
      <dgm:t>
        <a:bodyPr/>
        <a:lstStyle/>
        <a:p>
          <a:r>
            <a:rPr lang="en-IN" dirty="0" smtClean="0"/>
            <a:t>The Fearlessness Quotient</a:t>
          </a:r>
          <a:endParaRPr lang="en-IN" dirty="0"/>
        </a:p>
      </dgm:t>
    </dgm:pt>
    <dgm:pt modelId="{73193A2F-01DB-49CB-91CB-35FD78FD8F8C}" type="parTrans" cxnId="{A044A78C-3E61-4CC3-8F42-6C6A8B5D7D12}">
      <dgm:prSet/>
      <dgm:spPr/>
      <dgm:t>
        <a:bodyPr/>
        <a:lstStyle/>
        <a:p>
          <a:endParaRPr lang="en-IN"/>
        </a:p>
      </dgm:t>
    </dgm:pt>
    <dgm:pt modelId="{932ADDC0-F16B-4E03-AFB4-AA3E10ED44C2}" type="sibTrans" cxnId="{A044A78C-3E61-4CC3-8F42-6C6A8B5D7D12}">
      <dgm:prSet/>
      <dgm:spPr/>
      <dgm:t>
        <a:bodyPr/>
        <a:lstStyle/>
        <a:p>
          <a:endParaRPr lang="en-IN"/>
        </a:p>
      </dgm:t>
    </dgm:pt>
    <dgm:pt modelId="{2A961135-4B01-42A1-A5C5-5AADFF03E6E6}">
      <dgm:prSet phldrT="[Text]"/>
      <dgm:spPr/>
      <dgm:t>
        <a:bodyPr/>
        <a:lstStyle/>
        <a:p>
          <a:r>
            <a:rPr lang="en-IN" dirty="0" smtClean="0"/>
            <a:t>The Knowledge Quotient </a:t>
          </a:r>
          <a:endParaRPr lang="en-IN" dirty="0"/>
        </a:p>
      </dgm:t>
    </dgm:pt>
    <dgm:pt modelId="{F8FCB7B9-B5E2-4D13-90B1-1A37699F0D94}" type="parTrans" cxnId="{F676D351-771B-4F15-B616-ED2A5061448F}">
      <dgm:prSet/>
      <dgm:spPr/>
      <dgm:t>
        <a:bodyPr/>
        <a:lstStyle/>
        <a:p>
          <a:endParaRPr lang="en-IN"/>
        </a:p>
      </dgm:t>
    </dgm:pt>
    <dgm:pt modelId="{A63D025C-6C45-4300-B369-A37C2D46DDEE}" type="sibTrans" cxnId="{F676D351-771B-4F15-B616-ED2A5061448F}">
      <dgm:prSet/>
      <dgm:spPr/>
      <dgm:t>
        <a:bodyPr/>
        <a:lstStyle/>
        <a:p>
          <a:endParaRPr lang="en-IN"/>
        </a:p>
      </dgm:t>
    </dgm:pt>
    <dgm:pt modelId="{EB6DFA3B-F65F-4CA3-A505-DA6BA57DC101}">
      <dgm:prSet phldrT="[Text]"/>
      <dgm:spPr/>
      <dgm:t>
        <a:bodyPr/>
        <a:lstStyle/>
        <a:p>
          <a:r>
            <a:rPr lang="en-IN" dirty="0" smtClean="0"/>
            <a:t>The Interpretative Quotient</a:t>
          </a:r>
          <a:endParaRPr lang="en-IN" dirty="0"/>
        </a:p>
      </dgm:t>
    </dgm:pt>
    <dgm:pt modelId="{C1FBD63C-7217-4E9C-9823-EAD1B4F8EF50}" type="parTrans" cxnId="{741597F2-87E9-4331-8745-3FE988CAB7AB}">
      <dgm:prSet/>
      <dgm:spPr/>
      <dgm:t>
        <a:bodyPr/>
        <a:lstStyle/>
        <a:p>
          <a:endParaRPr lang="en-IN"/>
        </a:p>
      </dgm:t>
    </dgm:pt>
    <dgm:pt modelId="{BFE88166-BB54-4D0B-8A65-4C9F1707D0BE}" type="sibTrans" cxnId="{741597F2-87E9-4331-8745-3FE988CAB7AB}">
      <dgm:prSet/>
      <dgm:spPr/>
      <dgm:t>
        <a:bodyPr/>
        <a:lstStyle/>
        <a:p>
          <a:endParaRPr lang="en-IN"/>
        </a:p>
      </dgm:t>
    </dgm:pt>
    <dgm:pt modelId="{EA5EDD3B-75F9-4DA5-9BA7-5DD4B2DB2C52}">
      <dgm:prSet phldrT="[Text]"/>
      <dgm:spPr/>
      <dgm:t>
        <a:bodyPr/>
        <a:lstStyle/>
        <a:p>
          <a:r>
            <a:rPr lang="en-IN" dirty="0" smtClean="0"/>
            <a:t>The Independence Quotient</a:t>
          </a:r>
          <a:endParaRPr lang="en-IN" dirty="0"/>
        </a:p>
      </dgm:t>
    </dgm:pt>
    <dgm:pt modelId="{640A0BF9-88DB-4A03-851C-C907DF3F3B05}" type="parTrans" cxnId="{F17CABBE-FC63-4FFE-AA63-FD3B7BD1A6AB}">
      <dgm:prSet/>
      <dgm:spPr/>
      <dgm:t>
        <a:bodyPr/>
        <a:lstStyle/>
        <a:p>
          <a:endParaRPr lang="en-IN"/>
        </a:p>
      </dgm:t>
    </dgm:pt>
    <dgm:pt modelId="{79D83202-DD15-400D-894D-5BFCFD2E3C0E}" type="sibTrans" cxnId="{F17CABBE-FC63-4FFE-AA63-FD3B7BD1A6AB}">
      <dgm:prSet/>
      <dgm:spPr/>
      <dgm:t>
        <a:bodyPr/>
        <a:lstStyle/>
        <a:p>
          <a:endParaRPr lang="en-IN"/>
        </a:p>
      </dgm:t>
    </dgm:pt>
    <dgm:pt modelId="{B302CCB9-AC0E-4322-A9C7-2CB8B7948076}">
      <dgm:prSet phldrT="[Text]"/>
      <dgm:spPr/>
      <dgm:t>
        <a:bodyPr/>
        <a:lstStyle/>
        <a:p>
          <a:r>
            <a:rPr lang="en-IN" dirty="0" smtClean="0"/>
            <a:t>The Impartiality Quotient</a:t>
          </a:r>
          <a:endParaRPr lang="en-IN" dirty="0"/>
        </a:p>
      </dgm:t>
    </dgm:pt>
    <dgm:pt modelId="{1046EA4B-0F8C-4D32-98B7-3D169A8664F2}" type="parTrans" cxnId="{D43E837A-F4CF-4B9A-AC6B-303F46D97543}">
      <dgm:prSet/>
      <dgm:spPr/>
      <dgm:t>
        <a:bodyPr/>
        <a:lstStyle/>
        <a:p>
          <a:endParaRPr lang="en-IN"/>
        </a:p>
      </dgm:t>
    </dgm:pt>
    <dgm:pt modelId="{7C0ED439-6710-45F5-9A6D-4E05A31C200F}" type="sibTrans" cxnId="{D43E837A-F4CF-4B9A-AC6B-303F46D97543}">
      <dgm:prSet/>
      <dgm:spPr/>
      <dgm:t>
        <a:bodyPr/>
        <a:lstStyle/>
        <a:p>
          <a:endParaRPr lang="en-IN"/>
        </a:p>
      </dgm:t>
    </dgm:pt>
    <dgm:pt modelId="{0A564F13-4399-4608-9276-5052D37E60F1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N" dirty="0" smtClean="0"/>
            <a:t>The Integrity Quotient</a:t>
          </a:r>
        </a:p>
        <a:p>
          <a:pPr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dirty="0"/>
        </a:p>
      </dgm:t>
    </dgm:pt>
    <dgm:pt modelId="{6087E82C-DCA6-4D85-B3BB-64E105FE6A57}" type="parTrans" cxnId="{D62FFFB5-47EC-4E36-A631-0E98580D241A}">
      <dgm:prSet/>
      <dgm:spPr/>
      <dgm:t>
        <a:bodyPr/>
        <a:lstStyle/>
        <a:p>
          <a:endParaRPr lang="en-IN"/>
        </a:p>
      </dgm:t>
    </dgm:pt>
    <dgm:pt modelId="{53DA15F2-70BC-4DFD-82F9-F1CE538A3F35}" type="sibTrans" cxnId="{D62FFFB5-47EC-4E36-A631-0E98580D241A}">
      <dgm:prSet/>
      <dgm:spPr/>
      <dgm:t>
        <a:bodyPr/>
        <a:lstStyle/>
        <a:p>
          <a:endParaRPr lang="en-IN"/>
        </a:p>
      </dgm:t>
    </dgm:pt>
    <dgm:pt modelId="{088CFBE9-FE09-4635-9A91-673F2B826564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N" smtClean="0"/>
            <a:t>The Respect Quotient</a:t>
          </a:r>
        </a:p>
        <a:p>
          <a:pPr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dirty="0"/>
        </a:p>
      </dgm:t>
    </dgm:pt>
    <dgm:pt modelId="{88CBC979-215A-4481-AE43-34AFE73AE073}" type="parTrans" cxnId="{7699103B-9E77-45FC-8E94-C7C31B86B69C}">
      <dgm:prSet/>
      <dgm:spPr/>
      <dgm:t>
        <a:bodyPr/>
        <a:lstStyle/>
        <a:p>
          <a:endParaRPr lang="en-IN"/>
        </a:p>
      </dgm:t>
    </dgm:pt>
    <dgm:pt modelId="{1155BD6D-2648-4577-A03C-E9C072F9A099}" type="sibTrans" cxnId="{7699103B-9E77-45FC-8E94-C7C31B86B69C}">
      <dgm:prSet/>
      <dgm:spPr/>
      <dgm:t>
        <a:bodyPr/>
        <a:lstStyle/>
        <a:p>
          <a:endParaRPr lang="en-IN"/>
        </a:p>
      </dgm:t>
    </dgm:pt>
    <dgm:pt modelId="{BE5702F5-D028-4600-B234-61A18266D2D5}">
      <dgm:prSet phldrT="[Text]"/>
      <dgm:spPr/>
      <dgm:t>
        <a:bodyPr/>
        <a:lstStyle/>
        <a:p>
          <a:r>
            <a:rPr lang="en-IN" dirty="0" smtClean="0"/>
            <a:t>The Solutions Quotient</a:t>
          </a:r>
          <a:endParaRPr lang="en-IN" dirty="0"/>
        </a:p>
      </dgm:t>
    </dgm:pt>
    <dgm:pt modelId="{C64005E2-C1E3-4F9B-8F21-A6FEF2D4F8AC}" type="parTrans" cxnId="{0E0A339C-BA33-4C68-B6AA-D1895B267043}">
      <dgm:prSet/>
      <dgm:spPr/>
      <dgm:t>
        <a:bodyPr/>
        <a:lstStyle/>
        <a:p>
          <a:endParaRPr lang="en-IN"/>
        </a:p>
      </dgm:t>
    </dgm:pt>
    <dgm:pt modelId="{F8FE9672-75FE-4666-9FF9-B6D8B3FD79D8}" type="sibTrans" cxnId="{0E0A339C-BA33-4C68-B6AA-D1895B267043}">
      <dgm:prSet/>
      <dgm:spPr/>
      <dgm:t>
        <a:bodyPr/>
        <a:lstStyle/>
        <a:p>
          <a:endParaRPr lang="en-IN"/>
        </a:p>
      </dgm:t>
    </dgm:pt>
    <dgm:pt modelId="{773D5235-ECC1-4C8A-9321-F8CFEB961DD1}">
      <dgm:prSet phldrT="[Text]"/>
      <dgm:spPr/>
      <dgm:t>
        <a:bodyPr/>
        <a:lstStyle/>
        <a:p>
          <a:r>
            <a:rPr lang="en-IN" smtClean="0"/>
            <a:t>The Discernment Quotient</a:t>
          </a:r>
          <a:endParaRPr lang="en-IN" dirty="0"/>
        </a:p>
      </dgm:t>
    </dgm:pt>
    <dgm:pt modelId="{CEA9D78B-2B7A-40D3-8881-D3F082ED99E0}" type="sibTrans" cxnId="{052A4959-60DD-4ADD-8472-EA07E04E6572}">
      <dgm:prSet/>
      <dgm:spPr/>
      <dgm:t>
        <a:bodyPr/>
        <a:lstStyle/>
        <a:p>
          <a:endParaRPr lang="en-IN"/>
        </a:p>
      </dgm:t>
    </dgm:pt>
    <dgm:pt modelId="{8C989404-DD02-4C07-BAA3-27571843C5A9}" type="parTrans" cxnId="{052A4959-60DD-4ADD-8472-EA07E04E6572}">
      <dgm:prSet/>
      <dgm:spPr/>
      <dgm:t>
        <a:bodyPr/>
        <a:lstStyle/>
        <a:p>
          <a:endParaRPr lang="en-IN"/>
        </a:p>
      </dgm:t>
    </dgm:pt>
    <dgm:pt modelId="{2962B0C3-5F02-48D0-8CC9-F120BBC0CB23}" type="pres">
      <dgm:prSet presAssocID="{A735F3DA-EFE2-44AA-9AE6-A0BF1572D69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16BAF482-DBA8-4281-9DC5-29C5C195AF37}" type="pres">
      <dgm:prSet presAssocID="{BC31FD1D-4F2F-4325-A550-BC45D9AA96A1}" presName="compNode" presStyleCnt="0"/>
      <dgm:spPr/>
    </dgm:pt>
    <dgm:pt modelId="{76746DEF-832F-4B0E-8F3F-2E143C3A8EA0}" type="pres">
      <dgm:prSet presAssocID="{BC31FD1D-4F2F-4325-A550-BC45D9AA96A1}" presName="aNode" presStyleLbl="bgShp" presStyleIdx="0" presStyleCnt="3"/>
      <dgm:spPr/>
      <dgm:t>
        <a:bodyPr/>
        <a:lstStyle/>
        <a:p>
          <a:endParaRPr lang="en-IN"/>
        </a:p>
      </dgm:t>
    </dgm:pt>
    <dgm:pt modelId="{00EC5C57-DD1E-40FD-A71F-9A144BD7070B}" type="pres">
      <dgm:prSet presAssocID="{BC31FD1D-4F2F-4325-A550-BC45D9AA96A1}" presName="textNode" presStyleLbl="bgShp" presStyleIdx="0" presStyleCnt="3"/>
      <dgm:spPr/>
      <dgm:t>
        <a:bodyPr/>
        <a:lstStyle/>
        <a:p>
          <a:endParaRPr lang="en-IN"/>
        </a:p>
      </dgm:t>
    </dgm:pt>
    <dgm:pt modelId="{D2189F31-5B70-4582-9B07-C9F4BBBE527E}" type="pres">
      <dgm:prSet presAssocID="{BC31FD1D-4F2F-4325-A550-BC45D9AA96A1}" presName="compChildNode" presStyleCnt="0"/>
      <dgm:spPr/>
    </dgm:pt>
    <dgm:pt modelId="{C9FE0906-2D08-4964-B00F-EB4E9A00DB42}" type="pres">
      <dgm:prSet presAssocID="{BC31FD1D-4F2F-4325-A550-BC45D9AA96A1}" presName="theInnerList" presStyleCnt="0"/>
      <dgm:spPr/>
    </dgm:pt>
    <dgm:pt modelId="{F4234166-B296-4791-8267-FFE868814839}" type="pres">
      <dgm:prSet presAssocID="{2A961135-4B01-42A1-A5C5-5AADFF03E6E6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0E1286C-C1E4-4799-BC27-C90F29DAFB39}" type="pres">
      <dgm:prSet presAssocID="{2A961135-4B01-42A1-A5C5-5AADFF03E6E6}" presName="aSpace2" presStyleCnt="0"/>
      <dgm:spPr/>
    </dgm:pt>
    <dgm:pt modelId="{27A93AB0-5724-43C1-9ED2-2ED1C17AC4DB}" type="pres">
      <dgm:prSet presAssocID="{EB6DFA3B-F65F-4CA3-A505-DA6BA57DC101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BA51DE5-5A8B-440B-B33E-46FD216E8CE0}" type="pres">
      <dgm:prSet presAssocID="{BC31FD1D-4F2F-4325-A550-BC45D9AA96A1}" presName="aSpace" presStyleCnt="0"/>
      <dgm:spPr/>
    </dgm:pt>
    <dgm:pt modelId="{069EF67E-7D56-4F35-BD5F-7A24050BA182}" type="pres">
      <dgm:prSet presAssocID="{EA5EDD3B-75F9-4DA5-9BA7-5DD4B2DB2C52}" presName="compNode" presStyleCnt="0"/>
      <dgm:spPr/>
    </dgm:pt>
    <dgm:pt modelId="{3B2245AB-AD3D-4BE0-8B68-0913B64CB73B}" type="pres">
      <dgm:prSet presAssocID="{EA5EDD3B-75F9-4DA5-9BA7-5DD4B2DB2C52}" presName="aNode" presStyleLbl="bgShp" presStyleIdx="1" presStyleCnt="3"/>
      <dgm:spPr/>
      <dgm:t>
        <a:bodyPr/>
        <a:lstStyle/>
        <a:p>
          <a:endParaRPr lang="en-IN"/>
        </a:p>
      </dgm:t>
    </dgm:pt>
    <dgm:pt modelId="{D3ECF03F-78A8-4D17-B13D-688593EF6591}" type="pres">
      <dgm:prSet presAssocID="{EA5EDD3B-75F9-4DA5-9BA7-5DD4B2DB2C52}" presName="textNode" presStyleLbl="bgShp" presStyleIdx="1" presStyleCnt="3"/>
      <dgm:spPr/>
      <dgm:t>
        <a:bodyPr/>
        <a:lstStyle/>
        <a:p>
          <a:endParaRPr lang="en-IN"/>
        </a:p>
      </dgm:t>
    </dgm:pt>
    <dgm:pt modelId="{6B58DFD5-12F2-4531-9143-C2B0F60392A9}" type="pres">
      <dgm:prSet presAssocID="{EA5EDD3B-75F9-4DA5-9BA7-5DD4B2DB2C52}" presName="compChildNode" presStyleCnt="0"/>
      <dgm:spPr/>
    </dgm:pt>
    <dgm:pt modelId="{EBB3F23D-23F3-400F-BA98-DA8522DC9FB4}" type="pres">
      <dgm:prSet presAssocID="{EA5EDD3B-75F9-4DA5-9BA7-5DD4B2DB2C52}" presName="theInnerList" presStyleCnt="0"/>
      <dgm:spPr/>
    </dgm:pt>
    <dgm:pt modelId="{961A024B-EBBB-4EFB-A696-DBFBBCFD5801}" type="pres">
      <dgm:prSet presAssocID="{B302CCB9-AC0E-4322-A9C7-2CB8B7948076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DAA0377-45D5-40C1-B069-F494F9A8222F}" type="pres">
      <dgm:prSet presAssocID="{B302CCB9-AC0E-4322-A9C7-2CB8B7948076}" presName="aSpace2" presStyleCnt="0"/>
      <dgm:spPr/>
    </dgm:pt>
    <dgm:pt modelId="{E2DE5F6E-1262-45BD-8103-8FEA5B94767B}" type="pres">
      <dgm:prSet presAssocID="{0A564F13-4399-4608-9276-5052D37E60F1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2D43AFD-5274-4FD8-9C27-E44F113F58B0}" type="pres">
      <dgm:prSet presAssocID="{EA5EDD3B-75F9-4DA5-9BA7-5DD4B2DB2C52}" presName="aSpace" presStyleCnt="0"/>
      <dgm:spPr/>
    </dgm:pt>
    <dgm:pt modelId="{D0BBE2E2-ECE3-491F-8A58-B1A9D8A22C7E}" type="pres">
      <dgm:prSet presAssocID="{088CFBE9-FE09-4635-9A91-673F2B826564}" presName="compNode" presStyleCnt="0"/>
      <dgm:spPr/>
    </dgm:pt>
    <dgm:pt modelId="{076D7253-B90A-41EB-A4F2-C29A07AD74FD}" type="pres">
      <dgm:prSet presAssocID="{088CFBE9-FE09-4635-9A91-673F2B826564}" presName="aNode" presStyleLbl="bgShp" presStyleIdx="2" presStyleCnt="3"/>
      <dgm:spPr/>
      <dgm:t>
        <a:bodyPr/>
        <a:lstStyle/>
        <a:p>
          <a:endParaRPr lang="en-IN"/>
        </a:p>
      </dgm:t>
    </dgm:pt>
    <dgm:pt modelId="{BDD6C129-7598-4539-A628-3ECD806781AE}" type="pres">
      <dgm:prSet presAssocID="{088CFBE9-FE09-4635-9A91-673F2B826564}" presName="textNode" presStyleLbl="bgShp" presStyleIdx="2" presStyleCnt="3"/>
      <dgm:spPr/>
      <dgm:t>
        <a:bodyPr/>
        <a:lstStyle/>
        <a:p>
          <a:endParaRPr lang="en-IN"/>
        </a:p>
      </dgm:t>
    </dgm:pt>
    <dgm:pt modelId="{2D41E23A-2C39-4992-9247-E62D898BE0C9}" type="pres">
      <dgm:prSet presAssocID="{088CFBE9-FE09-4635-9A91-673F2B826564}" presName="compChildNode" presStyleCnt="0"/>
      <dgm:spPr/>
    </dgm:pt>
    <dgm:pt modelId="{BD882549-80BA-4046-BFB4-4CE8AC526E29}" type="pres">
      <dgm:prSet presAssocID="{088CFBE9-FE09-4635-9A91-673F2B826564}" presName="theInnerList" presStyleCnt="0"/>
      <dgm:spPr/>
    </dgm:pt>
    <dgm:pt modelId="{EBAC304C-DBC7-415F-A5C6-30E3BF0E8C5A}" type="pres">
      <dgm:prSet presAssocID="{773D5235-ECC1-4C8A-9321-F8CFEB961DD1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CAAFB25-352C-4DB9-B9DB-D140A4572DDC}" type="pres">
      <dgm:prSet presAssocID="{773D5235-ECC1-4C8A-9321-F8CFEB961DD1}" presName="aSpace2" presStyleCnt="0"/>
      <dgm:spPr/>
    </dgm:pt>
    <dgm:pt modelId="{6C3B214F-9857-4415-9ABD-15D24BCE441D}" type="pres">
      <dgm:prSet presAssocID="{BE5702F5-D028-4600-B234-61A18266D2D5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4AAE7679-8B16-44FD-AA59-FE881026F0AE}" type="presOf" srcId="{B302CCB9-AC0E-4322-A9C7-2CB8B7948076}" destId="{961A024B-EBBB-4EFB-A696-DBFBBCFD5801}" srcOrd="0" destOrd="0" presId="urn:microsoft.com/office/officeart/2005/8/layout/lProcess2"/>
    <dgm:cxn modelId="{C02C0A0E-2AB1-47D5-89E7-A53CF02C2931}" type="presOf" srcId="{088CFBE9-FE09-4635-9A91-673F2B826564}" destId="{BDD6C129-7598-4539-A628-3ECD806781AE}" srcOrd="1" destOrd="0" presId="urn:microsoft.com/office/officeart/2005/8/layout/lProcess2"/>
    <dgm:cxn modelId="{CF37A3B4-99BF-458C-AD26-C746E0712E64}" type="presOf" srcId="{2A961135-4B01-42A1-A5C5-5AADFF03E6E6}" destId="{F4234166-B296-4791-8267-FFE868814839}" srcOrd="0" destOrd="0" presId="urn:microsoft.com/office/officeart/2005/8/layout/lProcess2"/>
    <dgm:cxn modelId="{0E0A339C-BA33-4C68-B6AA-D1895B267043}" srcId="{088CFBE9-FE09-4635-9A91-673F2B826564}" destId="{BE5702F5-D028-4600-B234-61A18266D2D5}" srcOrd="1" destOrd="0" parTransId="{C64005E2-C1E3-4F9B-8F21-A6FEF2D4F8AC}" sibTransId="{F8FE9672-75FE-4666-9FF9-B6D8B3FD79D8}"/>
    <dgm:cxn modelId="{9F9A4732-9D96-4326-A988-56F3FC645AF5}" type="presOf" srcId="{BC31FD1D-4F2F-4325-A550-BC45D9AA96A1}" destId="{76746DEF-832F-4B0E-8F3F-2E143C3A8EA0}" srcOrd="0" destOrd="0" presId="urn:microsoft.com/office/officeart/2005/8/layout/lProcess2"/>
    <dgm:cxn modelId="{90DEEE67-7353-4FC4-9682-49BE9844D9B8}" type="presOf" srcId="{773D5235-ECC1-4C8A-9321-F8CFEB961DD1}" destId="{EBAC304C-DBC7-415F-A5C6-30E3BF0E8C5A}" srcOrd="0" destOrd="0" presId="urn:microsoft.com/office/officeart/2005/8/layout/lProcess2"/>
    <dgm:cxn modelId="{741597F2-87E9-4331-8745-3FE988CAB7AB}" srcId="{BC31FD1D-4F2F-4325-A550-BC45D9AA96A1}" destId="{EB6DFA3B-F65F-4CA3-A505-DA6BA57DC101}" srcOrd="1" destOrd="0" parTransId="{C1FBD63C-7217-4E9C-9823-EAD1B4F8EF50}" sibTransId="{BFE88166-BB54-4D0B-8A65-4C9F1707D0BE}"/>
    <dgm:cxn modelId="{F676D351-771B-4F15-B616-ED2A5061448F}" srcId="{BC31FD1D-4F2F-4325-A550-BC45D9AA96A1}" destId="{2A961135-4B01-42A1-A5C5-5AADFF03E6E6}" srcOrd="0" destOrd="0" parTransId="{F8FCB7B9-B5E2-4D13-90B1-1A37699F0D94}" sibTransId="{A63D025C-6C45-4300-B369-A37C2D46DDEE}"/>
    <dgm:cxn modelId="{052A4959-60DD-4ADD-8472-EA07E04E6572}" srcId="{088CFBE9-FE09-4635-9A91-673F2B826564}" destId="{773D5235-ECC1-4C8A-9321-F8CFEB961DD1}" srcOrd="0" destOrd="0" parTransId="{8C989404-DD02-4C07-BAA3-27571843C5A9}" sibTransId="{CEA9D78B-2B7A-40D3-8881-D3F082ED99E0}"/>
    <dgm:cxn modelId="{589FD016-8369-412F-A37D-1C78A4B46151}" type="presOf" srcId="{A735F3DA-EFE2-44AA-9AE6-A0BF1572D690}" destId="{2962B0C3-5F02-48D0-8CC9-F120BBC0CB23}" srcOrd="0" destOrd="0" presId="urn:microsoft.com/office/officeart/2005/8/layout/lProcess2"/>
    <dgm:cxn modelId="{A044A78C-3E61-4CC3-8F42-6C6A8B5D7D12}" srcId="{A735F3DA-EFE2-44AA-9AE6-A0BF1572D690}" destId="{BC31FD1D-4F2F-4325-A550-BC45D9AA96A1}" srcOrd="0" destOrd="0" parTransId="{73193A2F-01DB-49CB-91CB-35FD78FD8F8C}" sibTransId="{932ADDC0-F16B-4E03-AFB4-AA3E10ED44C2}"/>
    <dgm:cxn modelId="{89191BB8-A8B7-4958-8D82-D5216ECCFACF}" type="presOf" srcId="{EA5EDD3B-75F9-4DA5-9BA7-5DD4B2DB2C52}" destId="{D3ECF03F-78A8-4D17-B13D-688593EF6591}" srcOrd="1" destOrd="0" presId="urn:microsoft.com/office/officeart/2005/8/layout/lProcess2"/>
    <dgm:cxn modelId="{67670E6F-3CBE-4E0E-9A81-F5F4825F3EB7}" type="presOf" srcId="{BE5702F5-D028-4600-B234-61A18266D2D5}" destId="{6C3B214F-9857-4415-9ABD-15D24BCE441D}" srcOrd="0" destOrd="0" presId="urn:microsoft.com/office/officeart/2005/8/layout/lProcess2"/>
    <dgm:cxn modelId="{7699103B-9E77-45FC-8E94-C7C31B86B69C}" srcId="{A735F3DA-EFE2-44AA-9AE6-A0BF1572D690}" destId="{088CFBE9-FE09-4635-9A91-673F2B826564}" srcOrd="2" destOrd="0" parTransId="{88CBC979-215A-4481-AE43-34AFE73AE073}" sibTransId="{1155BD6D-2648-4577-A03C-E9C072F9A099}"/>
    <dgm:cxn modelId="{67CE543E-3C34-433C-A830-B297E495520D}" type="presOf" srcId="{EA5EDD3B-75F9-4DA5-9BA7-5DD4B2DB2C52}" destId="{3B2245AB-AD3D-4BE0-8B68-0913B64CB73B}" srcOrd="0" destOrd="0" presId="urn:microsoft.com/office/officeart/2005/8/layout/lProcess2"/>
    <dgm:cxn modelId="{0B3049E0-2F19-40BC-B5F9-1F889882EBB1}" type="presOf" srcId="{EB6DFA3B-F65F-4CA3-A505-DA6BA57DC101}" destId="{27A93AB0-5724-43C1-9ED2-2ED1C17AC4DB}" srcOrd="0" destOrd="0" presId="urn:microsoft.com/office/officeart/2005/8/layout/lProcess2"/>
    <dgm:cxn modelId="{7CF4B7BB-2500-444D-80AA-D0176D2BD3E6}" type="presOf" srcId="{0A564F13-4399-4608-9276-5052D37E60F1}" destId="{E2DE5F6E-1262-45BD-8103-8FEA5B94767B}" srcOrd="0" destOrd="0" presId="urn:microsoft.com/office/officeart/2005/8/layout/lProcess2"/>
    <dgm:cxn modelId="{AB18EF58-6EE8-4747-8D80-61E786FCD4E7}" type="presOf" srcId="{BC31FD1D-4F2F-4325-A550-BC45D9AA96A1}" destId="{00EC5C57-DD1E-40FD-A71F-9A144BD7070B}" srcOrd="1" destOrd="0" presId="urn:microsoft.com/office/officeart/2005/8/layout/lProcess2"/>
    <dgm:cxn modelId="{D62FFFB5-47EC-4E36-A631-0E98580D241A}" srcId="{EA5EDD3B-75F9-4DA5-9BA7-5DD4B2DB2C52}" destId="{0A564F13-4399-4608-9276-5052D37E60F1}" srcOrd="1" destOrd="0" parTransId="{6087E82C-DCA6-4D85-B3BB-64E105FE6A57}" sibTransId="{53DA15F2-70BC-4DFD-82F9-F1CE538A3F35}"/>
    <dgm:cxn modelId="{F17CABBE-FC63-4FFE-AA63-FD3B7BD1A6AB}" srcId="{A735F3DA-EFE2-44AA-9AE6-A0BF1572D690}" destId="{EA5EDD3B-75F9-4DA5-9BA7-5DD4B2DB2C52}" srcOrd="1" destOrd="0" parTransId="{640A0BF9-88DB-4A03-851C-C907DF3F3B05}" sibTransId="{79D83202-DD15-400D-894D-5BFCFD2E3C0E}"/>
    <dgm:cxn modelId="{A206A616-38C1-4618-B8AD-C65EC0AB8651}" type="presOf" srcId="{088CFBE9-FE09-4635-9A91-673F2B826564}" destId="{076D7253-B90A-41EB-A4F2-C29A07AD74FD}" srcOrd="0" destOrd="0" presId="urn:microsoft.com/office/officeart/2005/8/layout/lProcess2"/>
    <dgm:cxn modelId="{D43E837A-F4CF-4B9A-AC6B-303F46D97543}" srcId="{EA5EDD3B-75F9-4DA5-9BA7-5DD4B2DB2C52}" destId="{B302CCB9-AC0E-4322-A9C7-2CB8B7948076}" srcOrd="0" destOrd="0" parTransId="{1046EA4B-0F8C-4D32-98B7-3D169A8664F2}" sibTransId="{7C0ED439-6710-45F5-9A6D-4E05A31C200F}"/>
    <dgm:cxn modelId="{299CB1A8-C902-46FC-BA15-112D4E8146FF}" type="presParOf" srcId="{2962B0C3-5F02-48D0-8CC9-F120BBC0CB23}" destId="{16BAF482-DBA8-4281-9DC5-29C5C195AF37}" srcOrd="0" destOrd="0" presId="urn:microsoft.com/office/officeart/2005/8/layout/lProcess2"/>
    <dgm:cxn modelId="{F75AA63C-D5D3-43BE-83F8-3B7A8D8FD0B3}" type="presParOf" srcId="{16BAF482-DBA8-4281-9DC5-29C5C195AF37}" destId="{76746DEF-832F-4B0E-8F3F-2E143C3A8EA0}" srcOrd="0" destOrd="0" presId="urn:microsoft.com/office/officeart/2005/8/layout/lProcess2"/>
    <dgm:cxn modelId="{AA4D47B6-622B-4AAA-A1AF-1122DA4BEE23}" type="presParOf" srcId="{16BAF482-DBA8-4281-9DC5-29C5C195AF37}" destId="{00EC5C57-DD1E-40FD-A71F-9A144BD7070B}" srcOrd="1" destOrd="0" presId="urn:microsoft.com/office/officeart/2005/8/layout/lProcess2"/>
    <dgm:cxn modelId="{01D158F6-8C75-4EA8-B791-4DCB46C04C00}" type="presParOf" srcId="{16BAF482-DBA8-4281-9DC5-29C5C195AF37}" destId="{D2189F31-5B70-4582-9B07-C9F4BBBE527E}" srcOrd="2" destOrd="0" presId="urn:microsoft.com/office/officeart/2005/8/layout/lProcess2"/>
    <dgm:cxn modelId="{E9B7C4CA-3DF4-4A6E-BD0C-447508B2A020}" type="presParOf" srcId="{D2189F31-5B70-4582-9B07-C9F4BBBE527E}" destId="{C9FE0906-2D08-4964-B00F-EB4E9A00DB42}" srcOrd="0" destOrd="0" presId="urn:microsoft.com/office/officeart/2005/8/layout/lProcess2"/>
    <dgm:cxn modelId="{9ACBC947-26F8-4818-8311-4D74FC889A4F}" type="presParOf" srcId="{C9FE0906-2D08-4964-B00F-EB4E9A00DB42}" destId="{F4234166-B296-4791-8267-FFE868814839}" srcOrd="0" destOrd="0" presId="urn:microsoft.com/office/officeart/2005/8/layout/lProcess2"/>
    <dgm:cxn modelId="{CFCA1EFF-E89E-4CEC-897C-6B022DB6A0D0}" type="presParOf" srcId="{C9FE0906-2D08-4964-B00F-EB4E9A00DB42}" destId="{80E1286C-C1E4-4799-BC27-C90F29DAFB39}" srcOrd="1" destOrd="0" presId="urn:microsoft.com/office/officeart/2005/8/layout/lProcess2"/>
    <dgm:cxn modelId="{82241893-22BA-404E-8DD0-24D5A29AED20}" type="presParOf" srcId="{C9FE0906-2D08-4964-B00F-EB4E9A00DB42}" destId="{27A93AB0-5724-43C1-9ED2-2ED1C17AC4DB}" srcOrd="2" destOrd="0" presId="urn:microsoft.com/office/officeart/2005/8/layout/lProcess2"/>
    <dgm:cxn modelId="{3A852CA1-321E-48BC-82F2-C36CEA60D428}" type="presParOf" srcId="{2962B0C3-5F02-48D0-8CC9-F120BBC0CB23}" destId="{EBA51DE5-5A8B-440B-B33E-46FD216E8CE0}" srcOrd="1" destOrd="0" presId="urn:microsoft.com/office/officeart/2005/8/layout/lProcess2"/>
    <dgm:cxn modelId="{3FC93495-BB37-4B76-A02D-EF276707D679}" type="presParOf" srcId="{2962B0C3-5F02-48D0-8CC9-F120BBC0CB23}" destId="{069EF67E-7D56-4F35-BD5F-7A24050BA182}" srcOrd="2" destOrd="0" presId="urn:microsoft.com/office/officeart/2005/8/layout/lProcess2"/>
    <dgm:cxn modelId="{3C10AC1D-AAE4-4CF9-BE73-3FF61E276764}" type="presParOf" srcId="{069EF67E-7D56-4F35-BD5F-7A24050BA182}" destId="{3B2245AB-AD3D-4BE0-8B68-0913B64CB73B}" srcOrd="0" destOrd="0" presId="urn:microsoft.com/office/officeart/2005/8/layout/lProcess2"/>
    <dgm:cxn modelId="{8E62B011-2DEE-4795-97FE-4DE899E2B619}" type="presParOf" srcId="{069EF67E-7D56-4F35-BD5F-7A24050BA182}" destId="{D3ECF03F-78A8-4D17-B13D-688593EF6591}" srcOrd="1" destOrd="0" presId="urn:microsoft.com/office/officeart/2005/8/layout/lProcess2"/>
    <dgm:cxn modelId="{7FD04F7A-67A7-4C67-BA5B-E6F032B4DCC4}" type="presParOf" srcId="{069EF67E-7D56-4F35-BD5F-7A24050BA182}" destId="{6B58DFD5-12F2-4531-9143-C2B0F60392A9}" srcOrd="2" destOrd="0" presId="urn:microsoft.com/office/officeart/2005/8/layout/lProcess2"/>
    <dgm:cxn modelId="{BCC309FD-FAA0-4B10-ABA2-A6DA5908F7B9}" type="presParOf" srcId="{6B58DFD5-12F2-4531-9143-C2B0F60392A9}" destId="{EBB3F23D-23F3-400F-BA98-DA8522DC9FB4}" srcOrd="0" destOrd="0" presId="urn:microsoft.com/office/officeart/2005/8/layout/lProcess2"/>
    <dgm:cxn modelId="{D42BDA8F-BBC6-4E2F-9240-8007764B9DD7}" type="presParOf" srcId="{EBB3F23D-23F3-400F-BA98-DA8522DC9FB4}" destId="{961A024B-EBBB-4EFB-A696-DBFBBCFD5801}" srcOrd="0" destOrd="0" presId="urn:microsoft.com/office/officeart/2005/8/layout/lProcess2"/>
    <dgm:cxn modelId="{55C7941F-8D69-45EB-8CCF-8DF3F92B1FD7}" type="presParOf" srcId="{EBB3F23D-23F3-400F-BA98-DA8522DC9FB4}" destId="{4DAA0377-45D5-40C1-B069-F494F9A8222F}" srcOrd="1" destOrd="0" presId="urn:microsoft.com/office/officeart/2005/8/layout/lProcess2"/>
    <dgm:cxn modelId="{C69C395F-48ED-476A-991A-27597C13E2AD}" type="presParOf" srcId="{EBB3F23D-23F3-400F-BA98-DA8522DC9FB4}" destId="{E2DE5F6E-1262-45BD-8103-8FEA5B94767B}" srcOrd="2" destOrd="0" presId="urn:microsoft.com/office/officeart/2005/8/layout/lProcess2"/>
    <dgm:cxn modelId="{515E11BA-934C-4950-8299-946DA42B48EB}" type="presParOf" srcId="{2962B0C3-5F02-48D0-8CC9-F120BBC0CB23}" destId="{72D43AFD-5274-4FD8-9C27-E44F113F58B0}" srcOrd="3" destOrd="0" presId="urn:microsoft.com/office/officeart/2005/8/layout/lProcess2"/>
    <dgm:cxn modelId="{057BFD1A-851B-4657-BE0A-152A37E4AB3E}" type="presParOf" srcId="{2962B0C3-5F02-48D0-8CC9-F120BBC0CB23}" destId="{D0BBE2E2-ECE3-491F-8A58-B1A9D8A22C7E}" srcOrd="4" destOrd="0" presId="urn:microsoft.com/office/officeart/2005/8/layout/lProcess2"/>
    <dgm:cxn modelId="{98E1FE9B-28F6-46CB-A361-6479E33016BA}" type="presParOf" srcId="{D0BBE2E2-ECE3-491F-8A58-B1A9D8A22C7E}" destId="{076D7253-B90A-41EB-A4F2-C29A07AD74FD}" srcOrd="0" destOrd="0" presId="urn:microsoft.com/office/officeart/2005/8/layout/lProcess2"/>
    <dgm:cxn modelId="{1B9E8382-AB84-46B5-B7C7-683A4ABB1E70}" type="presParOf" srcId="{D0BBE2E2-ECE3-491F-8A58-B1A9D8A22C7E}" destId="{BDD6C129-7598-4539-A628-3ECD806781AE}" srcOrd="1" destOrd="0" presId="urn:microsoft.com/office/officeart/2005/8/layout/lProcess2"/>
    <dgm:cxn modelId="{9D2977DC-5F80-47BD-8268-130F8E6E443E}" type="presParOf" srcId="{D0BBE2E2-ECE3-491F-8A58-B1A9D8A22C7E}" destId="{2D41E23A-2C39-4992-9247-E62D898BE0C9}" srcOrd="2" destOrd="0" presId="urn:microsoft.com/office/officeart/2005/8/layout/lProcess2"/>
    <dgm:cxn modelId="{4FAD3E59-B1DF-414E-90D7-52C859EE6E3B}" type="presParOf" srcId="{2D41E23A-2C39-4992-9247-E62D898BE0C9}" destId="{BD882549-80BA-4046-BFB4-4CE8AC526E29}" srcOrd="0" destOrd="0" presId="urn:microsoft.com/office/officeart/2005/8/layout/lProcess2"/>
    <dgm:cxn modelId="{66971B4D-D703-4EDC-9B6C-C32268004DF0}" type="presParOf" srcId="{BD882549-80BA-4046-BFB4-4CE8AC526E29}" destId="{EBAC304C-DBC7-415F-A5C6-30E3BF0E8C5A}" srcOrd="0" destOrd="0" presId="urn:microsoft.com/office/officeart/2005/8/layout/lProcess2"/>
    <dgm:cxn modelId="{279CD9FC-EF29-4D99-BCB4-FAA5D6BF5F36}" type="presParOf" srcId="{BD882549-80BA-4046-BFB4-4CE8AC526E29}" destId="{CCAAFB25-352C-4DB9-B9DB-D140A4572DDC}" srcOrd="1" destOrd="0" presId="urn:microsoft.com/office/officeart/2005/8/layout/lProcess2"/>
    <dgm:cxn modelId="{7B7BA337-FFC3-4783-96EC-259E5D1A0E98}" type="presParOf" srcId="{BD882549-80BA-4046-BFB4-4CE8AC526E29}" destId="{6C3B214F-9857-4415-9ABD-15D24BCE441D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746DEF-832F-4B0E-8F3F-2E143C3A8EA0}">
      <dsp:nvSpPr>
        <dsp:cNvPr id="0" name=""/>
        <dsp:cNvSpPr/>
      </dsp:nvSpPr>
      <dsp:spPr>
        <a:xfrm>
          <a:off x="1004" y="0"/>
          <a:ext cx="2611933" cy="43894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/>
            <a:t>The Fearlessness Quotient</a:t>
          </a:r>
          <a:endParaRPr lang="en-IN" sz="2000" kern="1200" dirty="0"/>
        </a:p>
      </dsp:txBody>
      <dsp:txXfrm>
        <a:off x="1004" y="0"/>
        <a:ext cx="2611933" cy="1316831"/>
      </dsp:txXfrm>
    </dsp:sp>
    <dsp:sp modelId="{F4234166-B296-4791-8267-FFE868814839}">
      <dsp:nvSpPr>
        <dsp:cNvPr id="0" name=""/>
        <dsp:cNvSpPr/>
      </dsp:nvSpPr>
      <dsp:spPr>
        <a:xfrm>
          <a:off x="262197" y="1318117"/>
          <a:ext cx="2089546" cy="13234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/>
            <a:t>The Knowledge Quotient </a:t>
          </a:r>
          <a:endParaRPr lang="en-IN" sz="2000" kern="1200" dirty="0"/>
        </a:p>
      </dsp:txBody>
      <dsp:txXfrm>
        <a:off x="300960" y="1356880"/>
        <a:ext cx="2012020" cy="1245949"/>
      </dsp:txXfrm>
    </dsp:sp>
    <dsp:sp modelId="{27A93AB0-5724-43C1-9ED2-2ED1C17AC4DB}">
      <dsp:nvSpPr>
        <dsp:cNvPr id="0" name=""/>
        <dsp:cNvSpPr/>
      </dsp:nvSpPr>
      <dsp:spPr>
        <a:xfrm>
          <a:off x="262197" y="2845204"/>
          <a:ext cx="2089546" cy="13234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/>
            <a:t>The Interpretative Quotient</a:t>
          </a:r>
          <a:endParaRPr lang="en-IN" sz="2000" kern="1200" dirty="0"/>
        </a:p>
      </dsp:txBody>
      <dsp:txXfrm>
        <a:off x="300960" y="2883967"/>
        <a:ext cx="2012020" cy="1245949"/>
      </dsp:txXfrm>
    </dsp:sp>
    <dsp:sp modelId="{3B2245AB-AD3D-4BE0-8B68-0913B64CB73B}">
      <dsp:nvSpPr>
        <dsp:cNvPr id="0" name=""/>
        <dsp:cNvSpPr/>
      </dsp:nvSpPr>
      <dsp:spPr>
        <a:xfrm>
          <a:off x="2808833" y="0"/>
          <a:ext cx="2611933" cy="43894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/>
            <a:t>The Independence Quotient</a:t>
          </a:r>
          <a:endParaRPr lang="en-IN" sz="2000" kern="1200" dirty="0"/>
        </a:p>
      </dsp:txBody>
      <dsp:txXfrm>
        <a:off x="2808833" y="0"/>
        <a:ext cx="2611933" cy="1316831"/>
      </dsp:txXfrm>
    </dsp:sp>
    <dsp:sp modelId="{961A024B-EBBB-4EFB-A696-DBFBBCFD5801}">
      <dsp:nvSpPr>
        <dsp:cNvPr id="0" name=""/>
        <dsp:cNvSpPr/>
      </dsp:nvSpPr>
      <dsp:spPr>
        <a:xfrm>
          <a:off x="3070026" y="1318117"/>
          <a:ext cx="2089546" cy="13234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/>
            <a:t>The Impartiality Quotient</a:t>
          </a:r>
          <a:endParaRPr lang="en-IN" sz="2000" kern="1200" dirty="0"/>
        </a:p>
      </dsp:txBody>
      <dsp:txXfrm>
        <a:off x="3108789" y="1356880"/>
        <a:ext cx="2012020" cy="1245949"/>
      </dsp:txXfrm>
    </dsp:sp>
    <dsp:sp modelId="{E2DE5F6E-1262-45BD-8103-8FEA5B94767B}">
      <dsp:nvSpPr>
        <dsp:cNvPr id="0" name=""/>
        <dsp:cNvSpPr/>
      </dsp:nvSpPr>
      <dsp:spPr>
        <a:xfrm>
          <a:off x="3070026" y="2845204"/>
          <a:ext cx="2089546" cy="13234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N" sz="2000" kern="1200" dirty="0" smtClean="0"/>
            <a:t>The Integrity Quotient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2000" kern="1200" dirty="0"/>
        </a:p>
      </dsp:txBody>
      <dsp:txXfrm>
        <a:off x="3108789" y="2883967"/>
        <a:ext cx="2012020" cy="1245949"/>
      </dsp:txXfrm>
    </dsp:sp>
    <dsp:sp modelId="{076D7253-B90A-41EB-A4F2-C29A07AD74FD}">
      <dsp:nvSpPr>
        <dsp:cNvPr id="0" name=""/>
        <dsp:cNvSpPr/>
      </dsp:nvSpPr>
      <dsp:spPr>
        <a:xfrm>
          <a:off x="5616661" y="0"/>
          <a:ext cx="2611933" cy="43894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N" sz="2000" kern="1200" smtClean="0"/>
            <a:t>The Respect Quotient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2000" kern="1200" dirty="0"/>
        </a:p>
      </dsp:txBody>
      <dsp:txXfrm>
        <a:off x="5616661" y="0"/>
        <a:ext cx="2611933" cy="1316831"/>
      </dsp:txXfrm>
    </dsp:sp>
    <dsp:sp modelId="{EBAC304C-DBC7-415F-A5C6-30E3BF0E8C5A}">
      <dsp:nvSpPr>
        <dsp:cNvPr id="0" name=""/>
        <dsp:cNvSpPr/>
      </dsp:nvSpPr>
      <dsp:spPr>
        <a:xfrm>
          <a:off x="5877855" y="1318117"/>
          <a:ext cx="2089546" cy="13234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smtClean="0"/>
            <a:t>The Discernment Quotient</a:t>
          </a:r>
          <a:endParaRPr lang="en-IN" sz="2000" kern="1200" dirty="0"/>
        </a:p>
      </dsp:txBody>
      <dsp:txXfrm>
        <a:off x="5916618" y="1356880"/>
        <a:ext cx="2012020" cy="1245949"/>
      </dsp:txXfrm>
    </dsp:sp>
    <dsp:sp modelId="{6C3B214F-9857-4415-9ABD-15D24BCE441D}">
      <dsp:nvSpPr>
        <dsp:cNvPr id="0" name=""/>
        <dsp:cNvSpPr/>
      </dsp:nvSpPr>
      <dsp:spPr>
        <a:xfrm>
          <a:off x="5877855" y="2845204"/>
          <a:ext cx="2089546" cy="13234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/>
            <a:t>The Solutions Quotient</a:t>
          </a:r>
          <a:endParaRPr lang="en-IN" sz="2000" kern="1200" dirty="0"/>
        </a:p>
      </dsp:txBody>
      <dsp:txXfrm>
        <a:off x="5916618" y="2883967"/>
        <a:ext cx="2012020" cy="12459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B8E912-3A74-48F0-B8E4-8EC170A65EC5}" type="datetimeFigureOut">
              <a:rPr lang="en-IN" smtClean="0"/>
              <a:pPr/>
              <a:t>11/6/2015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96C90C-44BF-4C53-B5FE-1E31C11C56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B8E912-3A74-48F0-B8E4-8EC170A65EC5}" type="datetimeFigureOut">
              <a:rPr lang="en-IN" smtClean="0"/>
              <a:pPr/>
              <a:t>11/6/2015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6C90C-44BF-4C53-B5FE-1E31C11C56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B8E912-3A74-48F0-B8E4-8EC170A65EC5}" type="datetimeFigureOut">
              <a:rPr lang="en-IN" smtClean="0"/>
              <a:pPr/>
              <a:t>11/6/2015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6C90C-44BF-4C53-B5FE-1E31C11C56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B8E912-3A74-48F0-B8E4-8EC170A65EC5}" type="datetimeFigureOut">
              <a:rPr lang="en-IN" smtClean="0"/>
              <a:pPr/>
              <a:t>11/6/2015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6C90C-44BF-4C53-B5FE-1E31C11C567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B8E912-3A74-48F0-B8E4-8EC170A65EC5}" type="datetimeFigureOut">
              <a:rPr lang="en-IN" smtClean="0"/>
              <a:pPr/>
              <a:t>11/6/2015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6C90C-44BF-4C53-B5FE-1E31C11C567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B8E912-3A74-48F0-B8E4-8EC170A65EC5}" type="datetimeFigureOut">
              <a:rPr lang="en-IN" smtClean="0"/>
              <a:pPr/>
              <a:t>11/6/2015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6C90C-44BF-4C53-B5FE-1E31C11C567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B8E912-3A74-48F0-B8E4-8EC170A65EC5}" type="datetimeFigureOut">
              <a:rPr lang="en-IN" smtClean="0"/>
              <a:pPr/>
              <a:t>11/6/2015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6C90C-44BF-4C53-B5FE-1E31C11C56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B8E912-3A74-48F0-B8E4-8EC170A65EC5}" type="datetimeFigureOut">
              <a:rPr lang="en-IN" smtClean="0"/>
              <a:pPr/>
              <a:t>11/6/2015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6C90C-44BF-4C53-B5FE-1E31C11C567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B8E912-3A74-48F0-B8E4-8EC170A65EC5}" type="datetimeFigureOut">
              <a:rPr lang="en-IN" smtClean="0"/>
              <a:pPr/>
              <a:t>11/6/2015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6C90C-44BF-4C53-B5FE-1E31C11C56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1B8E912-3A74-48F0-B8E4-8EC170A65EC5}" type="datetimeFigureOut">
              <a:rPr lang="en-IN" smtClean="0"/>
              <a:pPr/>
              <a:t>11/6/2015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6C90C-44BF-4C53-B5FE-1E31C11C56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B8E912-3A74-48F0-B8E4-8EC170A65EC5}" type="datetimeFigureOut">
              <a:rPr lang="en-IN" smtClean="0"/>
              <a:pPr/>
              <a:t>11/6/2015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96C90C-44BF-4C53-B5FE-1E31C11C567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1B8E912-3A74-48F0-B8E4-8EC170A65EC5}" type="datetimeFigureOut">
              <a:rPr lang="en-IN" smtClean="0"/>
              <a:pPr/>
              <a:t>11/6/2015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396C90C-44BF-4C53-B5FE-1E31C11C567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286" r:id="rId2"/>
    <p:sldLayoutId id="2147484287" r:id="rId3"/>
    <p:sldLayoutId id="2147484288" r:id="rId4"/>
    <p:sldLayoutId id="2147484289" r:id="rId5"/>
    <p:sldLayoutId id="2147484290" r:id="rId6"/>
    <p:sldLayoutId id="2147484291" r:id="rId7"/>
    <p:sldLayoutId id="2147484292" r:id="rId8"/>
    <p:sldLayoutId id="2147484293" r:id="rId9"/>
    <p:sldLayoutId id="2147484294" r:id="rId10"/>
    <p:sldLayoutId id="21474842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100335"/>
          </a:xfrm>
        </p:spPr>
        <p:txBody>
          <a:bodyPr>
            <a:normAutofit/>
          </a:bodyPr>
          <a:lstStyle/>
          <a:p>
            <a:r>
              <a:rPr lang="en-IN" sz="3100" dirty="0" smtClean="0"/>
              <a:t>Justice Systems and Accountability:</a:t>
            </a:r>
            <a:br>
              <a:rPr lang="en-IN" sz="3100" dirty="0" smtClean="0"/>
            </a:br>
            <a:r>
              <a:rPr lang="en-IN" sz="2400" dirty="0" smtClean="0"/>
              <a:t>Some Reflections</a:t>
            </a:r>
            <a:endParaRPr lang="en-IN" sz="24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Dr Jerome Joseph</a:t>
            </a:r>
          </a:p>
          <a:p>
            <a:r>
              <a:rPr lang="en-IN" dirty="0" smtClean="0"/>
              <a:t>Professor (</a:t>
            </a:r>
            <a:r>
              <a:rPr lang="en-IN" dirty="0" err="1" smtClean="0"/>
              <a:t>Retd</a:t>
            </a:r>
            <a:r>
              <a:rPr lang="en-IN" dirty="0" smtClean="0"/>
              <a:t>.)</a:t>
            </a:r>
          </a:p>
          <a:p>
            <a:r>
              <a:rPr lang="en-IN" sz="2600" dirty="0" smtClean="0"/>
              <a:t>IIM Ahmedabad (Oct 1986-March 31, 2015)</a:t>
            </a:r>
            <a:endParaRPr lang="en-IN" sz="2600" dirty="0"/>
          </a:p>
        </p:txBody>
      </p:sp>
    </p:spTree>
    <p:extLst>
      <p:ext uri="{BB962C8B-B14F-4D97-AF65-F5344CB8AC3E}">
        <p14:creationId xmlns:p14="http://schemas.microsoft.com/office/powerpoint/2010/main" xmlns="" val="4104124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2351615793"/>
              </p:ext>
            </p:extLst>
          </p:nvPr>
        </p:nvGraphicFramePr>
        <p:xfrm>
          <a:off x="2030413" y="1935163"/>
          <a:ext cx="7113984" cy="412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4449688"/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Institutional Accountability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Personal Accountability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Person-Institution Accountability</a:t>
                      </a:r>
                    </a:p>
                    <a:p>
                      <a:endParaRPr lang="en-IN" dirty="0" smtClean="0"/>
                    </a:p>
                    <a:p>
                      <a:r>
                        <a:rPr lang="en-IN" dirty="0" smtClean="0"/>
                        <a:t>The Fearlessness Quotient</a:t>
                      </a:r>
                    </a:p>
                    <a:p>
                      <a:r>
                        <a:rPr lang="en-IN" dirty="0" smtClean="0"/>
                        <a:t>The Respect Quotient</a:t>
                      </a:r>
                    </a:p>
                    <a:p>
                      <a:r>
                        <a:rPr lang="en-IN" dirty="0" smtClean="0"/>
                        <a:t>The Knowledge Quotient</a:t>
                      </a:r>
                    </a:p>
                    <a:p>
                      <a:r>
                        <a:rPr lang="en-IN" dirty="0" smtClean="0"/>
                        <a:t>The Impartiality Quotient</a:t>
                      </a:r>
                    </a:p>
                    <a:p>
                      <a:r>
                        <a:rPr lang="en-IN" dirty="0" smtClean="0"/>
                        <a:t>The Integrity Quotient</a:t>
                      </a:r>
                    </a:p>
                    <a:p>
                      <a:r>
                        <a:rPr lang="en-IN" dirty="0" smtClean="0"/>
                        <a:t>The Solutions Quotient </a:t>
                      </a:r>
                    </a:p>
                    <a:p>
                      <a:r>
                        <a:rPr lang="en-IN" dirty="0" smtClean="0"/>
                        <a:t>The Discernment Quotient</a:t>
                      </a:r>
                    </a:p>
                    <a:p>
                      <a:r>
                        <a:rPr lang="en-IN" dirty="0" smtClean="0"/>
                        <a:t>The Interpretative Quotient</a:t>
                      </a:r>
                    </a:p>
                    <a:p>
                      <a:r>
                        <a:rPr lang="en-IN" dirty="0" smtClean="0"/>
                        <a:t>The Independence Quotient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60647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45773650"/>
              </p:ext>
            </p:extLst>
          </p:nvPr>
        </p:nvGraphicFramePr>
        <p:xfrm>
          <a:off x="457200" y="1935163"/>
          <a:ext cx="7571184" cy="4584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616"/>
                <a:gridCol w="3096344"/>
                <a:gridCol w="2016224"/>
              </a:tblGrid>
              <a:tr h="1047291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b="1" dirty="0" smtClean="0"/>
                        <a:t>Functional Accountability</a:t>
                      </a:r>
                      <a:endParaRPr lang="en-IN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4538"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N" sz="1200" dirty="0" smtClean="0"/>
                        <a:t>Role-Function</a:t>
                      </a:r>
                      <a:r>
                        <a:rPr lang="en-IN" sz="1200" baseline="0" dirty="0" smtClean="0"/>
                        <a:t> Accountability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IN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1200" dirty="0"/>
                    </a:p>
                  </a:txBody>
                  <a:tcPr/>
                </a:tc>
              </a:tr>
              <a:tr h="1501514">
                <a:tc rowSpan="2">
                  <a:txBody>
                    <a:bodyPr/>
                    <a:lstStyle/>
                    <a:p>
                      <a:r>
                        <a:rPr lang="en-IN" b="1" dirty="0" smtClean="0"/>
                        <a:t>Role Accountability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200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1200" baseline="0" dirty="0" smtClean="0"/>
                        <a:t>Efficiency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IN" sz="1200" baseline="0" dirty="0" smtClean="0"/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800" baseline="0" dirty="0" smtClean="0"/>
                        <a:t>Analytical Ability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800" baseline="0" dirty="0" smtClean="0"/>
                        <a:t>Professional Integrity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800" baseline="0" dirty="0" smtClean="0"/>
                        <a:t>Organized Working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800" baseline="0" dirty="0" smtClean="0"/>
                        <a:t>Communication Effectiveness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aseline="0" dirty="0" smtClean="0"/>
                        <a:t>Effectiveness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baseline="0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800" baseline="0" dirty="0" smtClean="0"/>
                        <a:t>Thirst for Requisite knowledge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800" baseline="0" dirty="0" smtClean="0"/>
                        <a:t>Performance Resilience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800" baseline="0" dirty="0" smtClean="0"/>
                        <a:t>Professional Enthusiasm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800" baseline="0" dirty="0" smtClean="0"/>
                        <a:t>Synthesizing Capacity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baseline="0" dirty="0" smtClean="0"/>
                    </a:p>
                    <a:p>
                      <a:endParaRPr lang="en-IN" sz="1200" dirty="0"/>
                    </a:p>
                  </a:txBody>
                  <a:tcPr/>
                </a:tc>
              </a:tr>
              <a:tr h="157845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aseline="0" dirty="0" smtClean="0"/>
                        <a:t>Enabling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baseline="0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800" baseline="0" dirty="0" smtClean="0"/>
                        <a:t>Transformative contribution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800" baseline="0" dirty="0" smtClean="0"/>
                        <a:t>Progressive Orientation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800" baseline="0" dirty="0" smtClean="0"/>
                        <a:t>Intellectual Agility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800" baseline="0" dirty="0" smtClean="0"/>
                        <a:t>Mutuality Orientation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N" sz="800" baseline="0" dirty="0" smtClean="0"/>
                    </a:p>
                    <a:p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aseline="0" dirty="0" smtClean="0"/>
                        <a:t>Enhancing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Decisive Independence:</a:t>
                      </a:r>
                      <a:endParaRPr kumimoji="0" lang="en-IN" sz="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Holistic Perspective</a:t>
                      </a:r>
                      <a:endParaRPr kumimoji="0" lang="en-IN" sz="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Strategic Capability</a:t>
                      </a:r>
                      <a:endParaRPr kumimoji="0" lang="en-IN" sz="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Creative</a:t>
                      </a:r>
                      <a:r>
                        <a:rPr kumimoji="0" lang="en-US" sz="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Ability</a:t>
                      </a:r>
                      <a:endParaRPr kumimoji="0" lang="en-IN" sz="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baseline="0" dirty="0" smtClean="0"/>
                    </a:p>
                    <a:p>
                      <a:endParaRPr lang="en-IN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91554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26555423"/>
              </p:ext>
            </p:extLst>
          </p:nvPr>
        </p:nvGraphicFramePr>
        <p:xfrm>
          <a:off x="457200" y="1935163"/>
          <a:ext cx="8075240" cy="3347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2672"/>
                <a:gridCol w="5112568"/>
              </a:tblGrid>
              <a:tr h="773757"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Functional  Accountability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IN" sz="1200" dirty="0"/>
                    </a:p>
                  </a:txBody>
                  <a:tcPr/>
                </a:tc>
              </a:tr>
              <a:tr h="25739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smtClean="0"/>
                        <a:t>Personal Accountability</a:t>
                      </a:r>
                    </a:p>
                    <a:p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Person-Function Accountability</a:t>
                      </a:r>
                    </a:p>
                    <a:p>
                      <a:endParaRPr lang="en-IN" sz="12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Expectations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Actions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Knowledge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Competency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Effort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Motivation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Compassion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Innovation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Integrity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Collegiality</a:t>
                      </a:r>
                      <a:endParaRPr lang="en-IN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21455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0901571"/>
              </p:ext>
            </p:extLst>
          </p:nvPr>
        </p:nvGraphicFramePr>
        <p:xfrm>
          <a:off x="1475656" y="2420888"/>
          <a:ext cx="6192688" cy="3335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3600400"/>
              </a:tblGrid>
              <a:tr h="1047291"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Institutional Accountability</a:t>
                      </a:r>
                      <a:endParaRPr lang="en-IN" b="1" dirty="0"/>
                    </a:p>
                  </a:txBody>
                  <a:tcPr/>
                </a:tc>
              </a:tr>
              <a:tr h="14735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 smtClean="0"/>
                        <a:t>Role Accountability</a:t>
                      </a:r>
                    </a:p>
                    <a:p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Role-Institution Accountability</a:t>
                      </a:r>
                    </a:p>
                    <a:p>
                      <a:endParaRPr lang="en-IN" sz="12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baseline="0" dirty="0" smtClean="0"/>
                        <a:t>Competency Development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baseline="0" dirty="0" smtClean="0"/>
                        <a:t>Contribution Assessment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baseline="0" dirty="0" smtClean="0"/>
                        <a:t>Culture Building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baseline="0" dirty="0" smtClean="0"/>
                        <a:t>Compensation Management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baseline="0" dirty="0" smtClean="0"/>
                        <a:t>Communication </a:t>
                      </a:r>
                      <a:endParaRPr lang="en-IN" sz="1200" dirty="0" smtClean="0"/>
                    </a:p>
                    <a:p>
                      <a:endParaRPr lang="en-IN" sz="1200" dirty="0"/>
                    </a:p>
                  </a:txBody>
                  <a:tcPr/>
                </a:tc>
              </a:tr>
              <a:tr h="733239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39906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xmlns="" val="3638616025"/>
              </p:ext>
            </p:extLst>
          </p:nvPr>
        </p:nvGraphicFramePr>
        <p:xfrm>
          <a:off x="0" y="692150"/>
          <a:ext cx="9036496" cy="7539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1440160"/>
                <a:gridCol w="1440160"/>
                <a:gridCol w="3275856"/>
              </a:tblGrid>
              <a:tr h="1047291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b="1" dirty="0" smtClean="0"/>
                        <a:t>Functional Accountability</a:t>
                      </a:r>
                      <a:endParaRPr lang="en-IN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Institutional Accountability</a:t>
                      </a:r>
                      <a:endParaRPr lang="en-IN" b="1" dirty="0"/>
                    </a:p>
                  </a:txBody>
                  <a:tcPr/>
                </a:tc>
              </a:tr>
              <a:tr h="393415"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N" sz="1200" dirty="0" smtClean="0"/>
                        <a:t>Role-Function</a:t>
                      </a:r>
                      <a:r>
                        <a:rPr lang="en-IN" sz="1200" baseline="0" dirty="0" smtClean="0"/>
                        <a:t> Accountability</a:t>
                      </a:r>
                      <a:endParaRPr lang="en-IN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dirty="0" smtClean="0"/>
                        <a:t>Role-Institution Accountability</a:t>
                      </a:r>
                    </a:p>
                    <a:p>
                      <a:endParaRPr lang="en-IN" sz="1200" dirty="0"/>
                    </a:p>
                  </a:txBody>
                  <a:tcPr/>
                </a:tc>
              </a:tr>
              <a:tr h="1368152">
                <a:tc rowSpan="2">
                  <a:txBody>
                    <a:bodyPr/>
                    <a:lstStyle/>
                    <a:p>
                      <a:r>
                        <a:rPr lang="en-IN" b="1" dirty="0" smtClean="0"/>
                        <a:t>Role Accountability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200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1200" baseline="0" dirty="0" smtClean="0"/>
                        <a:t>Efficiency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IN" sz="1200" baseline="0" dirty="0" smtClean="0"/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800" baseline="0" dirty="0" smtClean="0"/>
                        <a:t>Analytical Ability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800" baseline="0" dirty="0" smtClean="0"/>
                        <a:t>Professional Integrity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800" baseline="0" dirty="0" smtClean="0"/>
                        <a:t>Organized Working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800" baseline="0" dirty="0" smtClean="0"/>
                        <a:t>Communication Effectiveness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aseline="0" dirty="0" smtClean="0"/>
                        <a:t>Effectiveness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baseline="0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800" baseline="0" dirty="0" smtClean="0"/>
                        <a:t>Thirst for Requisite knowledge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800" baseline="0" dirty="0" smtClean="0"/>
                        <a:t>Performance Resilience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800" baseline="0" dirty="0" smtClean="0"/>
                        <a:t>Professional Enthusiasm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800" baseline="0" dirty="0" smtClean="0"/>
                        <a:t>Synthesizing Capacity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baseline="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IN" sz="12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baseline="0" dirty="0" smtClean="0"/>
                        <a:t>Competency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baseline="0" dirty="0" smtClean="0"/>
                        <a:t>Contribution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baseline="0" dirty="0" smtClean="0"/>
                        <a:t>Culture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baseline="0" dirty="0" smtClean="0"/>
                        <a:t>Compensation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baseline="0" dirty="0" smtClean="0"/>
                        <a:t>Communication</a:t>
                      </a:r>
                      <a:endParaRPr lang="en-IN" sz="1200" dirty="0" smtClean="0"/>
                    </a:p>
                    <a:p>
                      <a:endParaRPr lang="en-IN" sz="1200" dirty="0"/>
                    </a:p>
                  </a:txBody>
                  <a:tcPr/>
                </a:tc>
              </a:tr>
              <a:tr h="73323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aseline="0" dirty="0" smtClean="0"/>
                        <a:t>Enabling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baseline="0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800" baseline="0" dirty="0" smtClean="0"/>
                        <a:t>Transformative contribution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800" baseline="0" dirty="0" smtClean="0"/>
                        <a:t>Progressive Orientation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800" baseline="0" dirty="0" smtClean="0"/>
                        <a:t>Intellectual Agility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800" baseline="0" dirty="0" smtClean="0"/>
                        <a:t>Mutuality Orientation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N" sz="8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aseline="0" dirty="0" smtClean="0"/>
                        <a:t>Enhancing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Decisive Independence:</a:t>
                      </a:r>
                      <a:endParaRPr kumimoji="0" lang="en-IN" sz="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Holistic Perspective</a:t>
                      </a:r>
                      <a:endParaRPr kumimoji="0" lang="en-IN" sz="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Strategic Capability</a:t>
                      </a:r>
                      <a:endParaRPr kumimoji="0" lang="en-IN" sz="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Creative</a:t>
                      </a:r>
                      <a:r>
                        <a:rPr kumimoji="0" lang="en-US" sz="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Ability</a:t>
                      </a:r>
                      <a:endParaRPr kumimoji="0" lang="en-IN" sz="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baseline="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14727"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sz="1200" dirty="0" smtClean="0"/>
                        <a:t>Person-Function Accountability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IN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dirty="0" smtClean="0"/>
                        <a:t>Person-Institution Accountability</a:t>
                      </a:r>
                      <a:endParaRPr lang="en-IN" sz="1200" dirty="0"/>
                    </a:p>
                  </a:txBody>
                  <a:tcPr/>
                </a:tc>
              </a:tr>
              <a:tr h="23579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smtClean="0"/>
                        <a:t>Personal Accountability</a:t>
                      </a:r>
                    </a:p>
                    <a:p>
                      <a:endParaRPr lang="en-IN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Expectations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Actions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Knowledge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Competency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Effort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Motivation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Compassion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Innovation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Integrity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Collegiality</a:t>
                      </a:r>
                    </a:p>
                    <a:p>
                      <a:endParaRPr lang="en-IN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2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The Fearlessness Quotient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The Respect Quotient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The Knowledge Quotient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The Impartiality Quotient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The Integrity Quotient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The Solutions Quotient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The Discernment Quotient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The Interpretative Quotient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200" dirty="0" smtClean="0"/>
                        <a:t>The Independence Quotient</a:t>
                      </a:r>
                    </a:p>
                    <a:p>
                      <a:endParaRPr lang="en-IN" sz="1200" dirty="0" smtClean="0"/>
                    </a:p>
                    <a:p>
                      <a:endParaRPr lang="en-IN" sz="1200" dirty="0" smtClean="0"/>
                    </a:p>
                    <a:p>
                      <a:endParaRPr lang="en-IN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51665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xmlns="" val="3641130062"/>
              </p:ext>
            </p:extLst>
          </p:nvPr>
        </p:nvGraphicFramePr>
        <p:xfrm>
          <a:off x="0" y="692150"/>
          <a:ext cx="8640960" cy="5763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  <a:gridCol w="2880320"/>
              </a:tblGrid>
              <a:tr h="1047291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Functional Accountability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Institutional Accountability</a:t>
                      </a:r>
                      <a:endParaRPr lang="en-IN" dirty="0"/>
                    </a:p>
                  </a:txBody>
                  <a:tcPr/>
                </a:tc>
              </a:tr>
              <a:tr h="2357941">
                <a:tc>
                  <a:txBody>
                    <a:bodyPr/>
                    <a:lstStyle/>
                    <a:p>
                      <a:r>
                        <a:rPr lang="en-IN" dirty="0" smtClean="0"/>
                        <a:t>Role Accountability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The Fearlessness Quotient</a:t>
                      </a:r>
                    </a:p>
                    <a:p>
                      <a:r>
                        <a:rPr lang="en-IN" sz="1200" dirty="0" smtClean="0"/>
                        <a:t>The Respect Quotient</a:t>
                      </a:r>
                    </a:p>
                    <a:p>
                      <a:r>
                        <a:rPr lang="en-IN" sz="1200" dirty="0" smtClean="0"/>
                        <a:t>The Knowledge Quotient</a:t>
                      </a:r>
                    </a:p>
                    <a:p>
                      <a:r>
                        <a:rPr lang="en-IN" sz="1200" dirty="0" smtClean="0"/>
                        <a:t>The Impartiality Quotient</a:t>
                      </a:r>
                    </a:p>
                    <a:p>
                      <a:r>
                        <a:rPr lang="en-IN" sz="1200" dirty="0" smtClean="0"/>
                        <a:t>The Integrity Quotient</a:t>
                      </a:r>
                    </a:p>
                    <a:p>
                      <a:r>
                        <a:rPr lang="en-IN" sz="1200" dirty="0" smtClean="0"/>
                        <a:t>The Solutions Quotient </a:t>
                      </a:r>
                    </a:p>
                    <a:p>
                      <a:r>
                        <a:rPr lang="en-IN" sz="1200" dirty="0" smtClean="0"/>
                        <a:t>The Discernment Quotient</a:t>
                      </a:r>
                    </a:p>
                    <a:p>
                      <a:r>
                        <a:rPr lang="en-IN" sz="1200" dirty="0" smtClean="0"/>
                        <a:t>The Interpretative Quotient</a:t>
                      </a:r>
                    </a:p>
                    <a:p>
                      <a:r>
                        <a:rPr lang="en-IN" sz="1200" dirty="0" smtClean="0"/>
                        <a:t>The Independence Quotient</a:t>
                      </a:r>
                    </a:p>
                    <a:p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The Fearlessness Quotient</a:t>
                      </a:r>
                    </a:p>
                    <a:p>
                      <a:r>
                        <a:rPr lang="en-IN" sz="1200" dirty="0" smtClean="0"/>
                        <a:t>The Respect Quotient</a:t>
                      </a:r>
                    </a:p>
                    <a:p>
                      <a:r>
                        <a:rPr lang="en-IN" sz="1200" dirty="0" smtClean="0"/>
                        <a:t>The Knowledge Quotient</a:t>
                      </a:r>
                    </a:p>
                    <a:p>
                      <a:r>
                        <a:rPr lang="en-IN" sz="1200" dirty="0" smtClean="0"/>
                        <a:t>The Impartiality Quotient</a:t>
                      </a:r>
                    </a:p>
                    <a:p>
                      <a:r>
                        <a:rPr lang="en-IN" sz="1200" dirty="0" smtClean="0"/>
                        <a:t>The Integrity Quotient</a:t>
                      </a:r>
                    </a:p>
                    <a:p>
                      <a:r>
                        <a:rPr lang="en-IN" sz="1200" dirty="0" smtClean="0"/>
                        <a:t>The Solutions Quotient </a:t>
                      </a:r>
                    </a:p>
                    <a:p>
                      <a:r>
                        <a:rPr lang="en-IN" sz="1200" dirty="0" smtClean="0"/>
                        <a:t>The Discernment Quotient</a:t>
                      </a:r>
                    </a:p>
                    <a:p>
                      <a:r>
                        <a:rPr lang="en-IN" sz="1200" dirty="0" smtClean="0"/>
                        <a:t>The Interpretative Quotient</a:t>
                      </a:r>
                    </a:p>
                    <a:p>
                      <a:r>
                        <a:rPr lang="en-IN" sz="1200" dirty="0" smtClean="0"/>
                        <a:t>The Independence Quotient</a:t>
                      </a:r>
                    </a:p>
                    <a:p>
                      <a:endParaRPr lang="en-IN" sz="1200" dirty="0"/>
                    </a:p>
                  </a:txBody>
                  <a:tcPr/>
                </a:tc>
              </a:tr>
              <a:tr h="23579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Personal Accountability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The Fearlessness Quotient</a:t>
                      </a:r>
                    </a:p>
                    <a:p>
                      <a:r>
                        <a:rPr lang="en-IN" sz="1200" dirty="0" smtClean="0"/>
                        <a:t>The Respect Quotient</a:t>
                      </a:r>
                    </a:p>
                    <a:p>
                      <a:r>
                        <a:rPr lang="en-IN" sz="1200" dirty="0" smtClean="0"/>
                        <a:t>The Knowledge Quotient</a:t>
                      </a:r>
                    </a:p>
                    <a:p>
                      <a:r>
                        <a:rPr lang="en-IN" sz="1200" dirty="0" smtClean="0"/>
                        <a:t>The Impartiality Quotient</a:t>
                      </a:r>
                    </a:p>
                    <a:p>
                      <a:r>
                        <a:rPr lang="en-IN" sz="1200" dirty="0" smtClean="0"/>
                        <a:t>The Integrity Quotient</a:t>
                      </a:r>
                    </a:p>
                    <a:p>
                      <a:r>
                        <a:rPr lang="en-IN" sz="1200" dirty="0" smtClean="0"/>
                        <a:t>The Solutions Quotient </a:t>
                      </a:r>
                    </a:p>
                    <a:p>
                      <a:r>
                        <a:rPr lang="en-IN" sz="1200" dirty="0" smtClean="0"/>
                        <a:t>The Discernment Quotient</a:t>
                      </a:r>
                    </a:p>
                    <a:p>
                      <a:r>
                        <a:rPr lang="en-IN" sz="1200" dirty="0" smtClean="0"/>
                        <a:t>The Interpretative Quotient</a:t>
                      </a:r>
                    </a:p>
                    <a:p>
                      <a:r>
                        <a:rPr lang="en-IN" sz="1200" dirty="0" smtClean="0"/>
                        <a:t>The Independence Quotient</a:t>
                      </a:r>
                    </a:p>
                    <a:p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The Fearlessness Quotient</a:t>
                      </a:r>
                    </a:p>
                    <a:p>
                      <a:r>
                        <a:rPr lang="en-IN" sz="1200" dirty="0" smtClean="0"/>
                        <a:t>The Respect Quotient</a:t>
                      </a:r>
                    </a:p>
                    <a:p>
                      <a:r>
                        <a:rPr lang="en-IN" sz="1200" dirty="0" smtClean="0"/>
                        <a:t>The Knowledge Quotient</a:t>
                      </a:r>
                    </a:p>
                    <a:p>
                      <a:r>
                        <a:rPr lang="en-IN" sz="1200" dirty="0" smtClean="0"/>
                        <a:t>The Impartiality Quotient</a:t>
                      </a:r>
                    </a:p>
                    <a:p>
                      <a:r>
                        <a:rPr lang="en-IN" sz="1200" dirty="0" smtClean="0"/>
                        <a:t>The Integrity Quotient</a:t>
                      </a:r>
                    </a:p>
                    <a:p>
                      <a:r>
                        <a:rPr lang="en-IN" sz="1200" dirty="0" smtClean="0"/>
                        <a:t>The Solutions Quotient </a:t>
                      </a:r>
                    </a:p>
                    <a:p>
                      <a:r>
                        <a:rPr lang="en-IN" sz="1200" dirty="0" smtClean="0"/>
                        <a:t>The Discernment Quotient</a:t>
                      </a:r>
                    </a:p>
                    <a:p>
                      <a:r>
                        <a:rPr lang="en-IN" sz="1200" dirty="0" smtClean="0"/>
                        <a:t>The Interpretative Quotient</a:t>
                      </a:r>
                    </a:p>
                    <a:p>
                      <a:r>
                        <a:rPr lang="en-IN" sz="1200" dirty="0" smtClean="0"/>
                        <a:t>The Independence Quotient</a:t>
                      </a:r>
                    </a:p>
                    <a:p>
                      <a:endParaRPr lang="en-IN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35154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788387173"/>
              </p:ext>
            </p:extLst>
          </p:nvPr>
        </p:nvGraphicFramePr>
        <p:xfrm>
          <a:off x="914400" y="1628775"/>
          <a:ext cx="8229600" cy="4389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80064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dirty="0"/>
              <a:t>http://www.legallyindia.com/images/kianganz/image_3c33a06d445b8372c4024199549a2eea.png</a:t>
            </a:r>
          </a:p>
        </p:txBody>
      </p:sp>
    </p:spTree>
    <p:extLst>
      <p:ext uri="{BB962C8B-B14F-4D97-AF65-F5344CB8AC3E}">
        <p14:creationId xmlns:p14="http://schemas.microsoft.com/office/powerpoint/2010/main" xmlns="" val="278291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71700" y="14288"/>
            <a:ext cx="4800600" cy="68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5196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4500" y="0"/>
            <a:ext cx="5715000" cy="6381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41846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Affectual</a:t>
            </a:r>
          </a:p>
          <a:p>
            <a:pPr marL="109728" indent="0">
              <a:buNone/>
            </a:pPr>
            <a:endParaRPr lang="en-IN" dirty="0" smtClean="0"/>
          </a:p>
          <a:p>
            <a:r>
              <a:rPr lang="en-IN" dirty="0" smtClean="0"/>
              <a:t>Traditional </a:t>
            </a:r>
          </a:p>
          <a:p>
            <a:endParaRPr lang="en-IN" dirty="0" smtClean="0"/>
          </a:p>
          <a:p>
            <a:r>
              <a:rPr lang="en-IN" dirty="0"/>
              <a:t>Means-ends rational action</a:t>
            </a:r>
          </a:p>
          <a:p>
            <a:endParaRPr lang="en-IN" dirty="0" smtClean="0"/>
          </a:p>
          <a:p>
            <a:r>
              <a:rPr lang="en-IN" dirty="0" smtClean="0"/>
              <a:t>Value Rational</a:t>
            </a:r>
          </a:p>
          <a:p>
            <a:pPr marL="109728" indent="0">
              <a:buNone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Max Weber’s Social Action Typology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xmlns="" val="323535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59025" y="1955800"/>
            <a:ext cx="4425950" cy="295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41009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1400" b="1" dirty="0" smtClean="0"/>
              <a:t>Practical</a:t>
            </a:r>
            <a:r>
              <a:rPr lang="en-IN" sz="1400" b="1" dirty="0"/>
              <a:t>:</a:t>
            </a:r>
            <a:r>
              <a:rPr lang="en-IN" sz="1400" dirty="0"/>
              <a:t> </a:t>
            </a:r>
            <a:r>
              <a:rPr lang="en-IN" sz="1400" dirty="0" smtClean="0"/>
              <a:t>every </a:t>
            </a:r>
            <a:r>
              <a:rPr lang="en-IN" sz="1400" dirty="0"/>
              <a:t>way of life that views and judges worldly activity in relation to the individual's purely pragmatic and egoistic interests as practical rational</a:t>
            </a:r>
            <a:endParaRPr lang="en-IN" sz="1400" dirty="0" smtClean="0"/>
          </a:p>
          <a:p>
            <a:endParaRPr lang="en-IN" sz="1400" dirty="0" smtClean="0"/>
          </a:p>
          <a:p>
            <a:r>
              <a:rPr lang="en-IN" sz="1400" b="1" dirty="0" smtClean="0"/>
              <a:t>Theoretical</a:t>
            </a:r>
            <a:r>
              <a:rPr lang="en-IN" sz="1400" dirty="0" smtClean="0"/>
              <a:t>: involves </a:t>
            </a:r>
            <a:r>
              <a:rPr lang="en-IN" sz="1400" dirty="0"/>
              <a:t>a conscious mastery of reality through the construction of increasingly precise abstract concepts rather than through </a:t>
            </a:r>
            <a:r>
              <a:rPr lang="en-IN" sz="1400" dirty="0" smtClean="0"/>
              <a:t>concrete action</a:t>
            </a:r>
          </a:p>
          <a:p>
            <a:endParaRPr lang="en-IN" sz="1400" dirty="0" smtClean="0"/>
          </a:p>
          <a:p>
            <a:r>
              <a:rPr lang="en-IN" sz="1400" b="1" dirty="0" smtClean="0"/>
              <a:t>Formal</a:t>
            </a:r>
            <a:r>
              <a:rPr lang="en-IN" sz="1400" dirty="0"/>
              <a:t>: Whereas practical rationality always indicates a diffuse tendency to calculate and to solve routine problems by means-end rational patterns of action in reference to pragmatic self </a:t>
            </a:r>
            <a:r>
              <a:rPr lang="en-IN" sz="1400" dirty="0" smtClean="0"/>
              <a:t>interests; formal </a:t>
            </a:r>
            <a:r>
              <a:rPr lang="en-IN" sz="1400" dirty="0"/>
              <a:t>rationality ultimately legitimates a similar means-end rational calculation by reference back to universally applied rules, laws, or regulations. </a:t>
            </a:r>
            <a:endParaRPr lang="en-IN" sz="1400" dirty="0" smtClean="0"/>
          </a:p>
          <a:p>
            <a:endParaRPr lang="en-IN" sz="1400" dirty="0" smtClean="0"/>
          </a:p>
          <a:p>
            <a:r>
              <a:rPr lang="en-IN" sz="1400" b="1" dirty="0" smtClean="0"/>
              <a:t>Substantive</a:t>
            </a:r>
            <a:r>
              <a:rPr lang="en-IN" sz="1400" dirty="0" smtClean="0"/>
              <a:t>: </a:t>
            </a:r>
            <a:r>
              <a:rPr lang="en-IN" sz="1400" dirty="0"/>
              <a:t>Like practical rationality though unlike theoretical rationality, substantive rationality directly orders action into patterns. It does so, however, not on the basis of a purely means-end calculation of solutions to routine problems but in relation to a past, present, or potential "value postulate”. substantive rationality is considered to be a "valid canon"; that is, a unique "standard" against which reality's flow of unending empirical events may be selected, measured, and judged</a:t>
            </a:r>
            <a:endParaRPr lang="en-IN" sz="1400" dirty="0" smtClean="0"/>
          </a:p>
          <a:p>
            <a:endParaRPr lang="en-IN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/>
              <a:t>Max Weber’s Typology of Rationality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xmlns="" val="16902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1900" b="1" u="sng" dirty="0" smtClean="0"/>
              <a:t>Practical rationality </a:t>
            </a:r>
            <a:r>
              <a:rPr lang="en-IN" sz="1900" dirty="0" smtClean="0"/>
              <a:t>is founded on means-end pursuit of interests and this type of instrumental rationality reacts to changing situations in an opportunistic manner</a:t>
            </a:r>
          </a:p>
          <a:p>
            <a:r>
              <a:rPr lang="en-IN" sz="1900" b="1" u="sng" dirty="0" smtClean="0"/>
              <a:t>Theoretical rationality </a:t>
            </a:r>
            <a:r>
              <a:rPr lang="en-IN" sz="1900" dirty="0" smtClean="0"/>
              <a:t>is a cognitive process of trying to understand reality by searching for interrelationships with limited scope for achieving direct change of that reality</a:t>
            </a:r>
          </a:p>
          <a:p>
            <a:r>
              <a:rPr lang="en-IN" sz="1900" b="1" u="sng" dirty="0" smtClean="0"/>
              <a:t>Formal rationality </a:t>
            </a:r>
            <a:r>
              <a:rPr lang="en-IN" sz="1900" dirty="0" smtClean="0"/>
              <a:t>deals with random situations through abstract rules and laws </a:t>
            </a:r>
          </a:p>
          <a:p>
            <a:r>
              <a:rPr lang="en-IN" sz="1900" dirty="0" smtClean="0"/>
              <a:t>Only action based on </a:t>
            </a:r>
            <a:r>
              <a:rPr lang="en-IN" sz="1900" b="1" u="sng" dirty="0" smtClean="0"/>
              <a:t>Substantive rationality </a:t>
            </a:r>
            <a:r>
              <a:rPr lang="en-IN" sz="1900" dirty="0" smtClean="0"/>
              <a:t>can “introduce a methodical way of life” to moderate interests based practical rationality and rules based formal rationality. Ethical substantive rationality as per Weber is “a specific type of value-rational belief among individuals, which, as a consequence of this belief, imposes a normative element on human action.” When an ethical rationality penetrates practical rational action, Weber refers to that action as “practical-ethical”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Max Weber and Rationality Valence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0958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 smtClean="0"/>
              <a:t>Alternative Perspectives and Expressions</a:t>
            </a:r>
            <a:endParaRPr lang="en-IN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Accountability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IN" dirty="0" smtClean="0"/>
              <a:t>Responsibility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The Hierarchical-Control-Coercive Perspective</a:t>
            </a:r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/>
              <a:t>“Other” Managed </a:t>
            </a:r>
          </a:p>
          <a:p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N" dirty="0"/>
              <a:t>The Empowered-Collegial-Consensus Perspective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en-IN" dirty="0" smtClean="0"/>
              <a:t>“Self</a:t>
            </a:r>
            <a:r>
              <a:rPr lang="en-IN" dirty="0"/>
              <a:t>” Managed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03830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en-IN" sz="2000" dirty="0" smtClean="0">
                <a:solidFill>
                  <a:srgbClr val="464646"/>
                </a:solidFill>
              </a:rPr>
              <a:t/>
            </a:r>
            <a:br>
              <a:rPr lang="en-IN" sz="2000" dirty="0" smtClean="0">
                <a:solidFill>
                  <a:srgbClr val="464646"/>
                </a:solidFill>
              </a:rPr>
            </a:br>
            <a:r>
              <a:rPr lang="en-IN" sz="2000" dirty="0" smtClean="0">
                <a:solidFill>
                  <a:srgbClr val="464646"/>
                </a:solidFill>
              </a:rPr>
              <a:t>The </a:t>
            </a:r>
            <a:r>
              <a:rPr lang="en-IN" sz="2000" dirty="0">
                <a:solidFill>
                  <a:srgbClr val="464646"/>
                </a:solidFill>
              </a:rPr>
              <a:t>Collegial Accountability Anthem</a:t>
            </a:r>
            <a:r>
              <a:rPr lang="en-IN" sz="1400" dirty="0">
                <a:solidFill>
                  <a:srgbClr val="464646"/>
                </a:solidFill>
              </a:rPr>
              <a:t/>
            </a:r>
            <a:br>
              <a:rPr lang="en-IN" sz="1400" dirty="0">
                <a:solidFill>
                  <a:srgbClr val="464646"/>
                </a:solidFill>
              </a:rPr>
            </a:br>
            <a:r>
              <a:rPr lang="en-IN" sz="1400" dirty="0">
                <a:solidFill>
                  <a:srgbClr val="464646"/>
                </a:solidFill>
              </a:rPr>
              <a:t>Where The Mind Is Without Fear..</a:t>
            </a:r>
            <a:br>
              <a:rPr lang="en-IN" sz="1400" dirty="0">
                <a:solidFill>
                  <a:srgbClr val="464646"/>
                </a:solidFill>
              </a:rPr>
            </a:br>
            <a:r>
              <a:rPr lang="en-IN" sz="1400" dirty="0">
                <a:solidFill>
                  <a:srgbClr val="464646"/>
                </a:solidFill>
              </a:rPr>
              <a:t>From the </a:t>
            </a:r>
            <a:r>
              <a:rPr lang="en-IN" sz="1400" i="1" dirty="0" err="1">
                <a:solidFill>
                  <a:srgbClr val="464646"/>
                </a:solidFill>
              </a:rPr>
              <a:t>Gitanjali</a:t>
            </a:r>
            <a:r>
              <a:rPr lang="en-IN" sz="1400" dirty="0">
                <a:solidFill>
                  <a:srgbClr val="464646"/>
                </a:solidFill>
              </a:rPr>
              <a:t> By Rabindranath Tagore</a:t>
            </a:r>
            <a:r>
              <a:rPr lang="en-IN" sz="3200" dirty="0">
                <a:solidFill>
                  <a:srgbClr val="464646"/>
                </a:solidFill>
              </a:rPr>
              <a:t/>
            </a:r>
            <a:br>
              <a:rPr lang="en-IN" sz="3200" dirty="0">
                <a:solidFill>
                  <a:srgbClr val="464646"/>
                </a:solidFill>
              </a:rPr>
            </a:b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15000"/>
              </a:lnSpc>
            </a:pPr>
            <a:r>
              <a:rPr lang="en-IN" sz="2800" dirty="0">
                <a:solidFill>
                  <a:srgbClr val="000000"/>
                </a:solidFill>
              </a:rPr>
              <a:t>Where the mind is without fear </a:t>
            </a:r>
            <a:endParaRPr lang="en-IN" sz="1800" dirty="0">
              <a:latin typeface="Calibri"/>
              <a:ea typeface="Calibri"/>
              <a:cs typeface="Mangal"/>
            </a:endParaRPr>
          </a:p>
          <a:p>
            <a:pPr>
              <a:lnSpc>
                <a:spcPct val="115000"/>
              </a:lnSpc>
            </a:pPr>
            <a:r>
              <a:rPr lang="en-IN" sz="2800" dirty="0">
                <a:solidFill>
                  <a:srgbClr val="000000"/>
                </a:solidFill>
              </a:rPr>
              <a:t>and the head is held high</a:t>
            </a:r>
            <a:endParaRPr lang="en-IN" sz="1800" dirty="0">
              <a:latin typeface="Calibri"/>
              <a:ea typeface="Calibri"/>
              <a:cs typeface="Mangal"/>
            </a:endParaRPr>
          </a:p>
          <a:p>
            <a:pPr>
              <a:lnSpc>
                <a:spcPct val="115000"/>
              </a:lnSpc>
            </a:pPr>
            <a:r>
              <a:rPr lang="en-IN" sz="2800" dirty="0">
                <a:solidFill>
                  <a:srgbClr val="000000"/>
                </a:solidFill>
              </a:rPr>
              <a:t>Where knowledge is free</a:t>
            </a:r>
            <a:endParaRPr lang="en-IN" sz="1800" dirty="0">
              <a:latin typeface="Calibri"/>
              <a:ea typeface="Calibri"/>
              <a:cs typeface="Mangal"/>
            </a:endParaRPr>
          </a:p>
          <a:p>
            <a:pPr>
              <a:lnSpc>
                <a:spcPct val="115000"/>
              </a:lnSpc>
            </a:pPr>
            <a:r>
              <a:rPr lang="en-IN" sz="2800" dirty="0">
                <a:solidFill>
                  <a:srgbClr val="000000"/>
                </a:solidFill>
              </a:rPr>
              <a:t>Where the world has not been broken up into fragments by narrow domestic walls</a:t>
            </a:r>
            <a:endParaRPr lang="en-IN" sz="1800" dirty="0">
              <a:latin typeface="Calibri"/>
              <a:ea typeface="Calibri"/>
              <a:cs typeface="Mangal"/>
            </a:endParaRPr>
          </a:p>
          <a:p>
            <a:pPr>
              <a:lnSpc>
                <a:spcPct val="115000"/>
              </a:lnSpc>
            </a:pPr>
            <a:r>
              <a:rPr lang="en-IN" sz="2800" dirty="0">
                <a:solidFill>
                  <a:srgbClr val="000000"/>
                </a:solidFill>
              </a:rPr>
              <a:t>Where words come out from the depth of truth</a:t>
            </a:r>
            <a:endParaRPr lang="en-IN" sz="1800" dirty="0">
              <a:latin typeface="Calibri"/>
              <a:ea typeface="Calibri"/>
              <a:cs typeface="Mangal"/>
            </a:endParaRPr>
          </a:p>
          <a:p>
            <a:pPr>
              <a:lnSpc>
                <a:spcPct val="115000"/>
              </a:lnSpc>
            </a:pPr>
            <a:r>
              <a:rPr lang="en-IN" sz="2800" dirty="0">
                <a:solidFill>
                  <a:srgbClr val="000000"/>
                </a:solidFill>
              </a:rPr>
              <a:t>Where tireless striving stretches its arms towards perfection</a:t>
            </a:r>
            <a:endParaRPr lang="en-IN" sz="1800" dirty="0">
              <a:latin typeface="Calibri"/>
              <a:ea typeface="Calibri"/>
              <a:cs typeface="Mangal"/>
            </a:endParaRPr>
          </a:p>
          <a:p>
            <a:pPr>
              <a:lnSpc>
                <a:spcPct val="115000"/>
              </a:lnSpc>
            </a:pPr>
            <a:r>
              <a:rPr lang="en-IN" sz="2800" dirty="0">
                <a:solidFill>
                  <a:srgbClr val="000000"/>
                </a:solidFill>
              </a:rPr>
              <a:t>Where the clear stream of reason has not lost its </a:t>
            </a:r>
            <a:r>
              <a:rPr lang="en-IN" sz="2800" dirty="0" err="1">
                <a:solidFill>
                  <a:srgbClr val="000000"/>
                </a:solidFill>
              </a:rPr>
              <a:t>wayinto</a:t>
            </a:r>
            <a:r>
              <a:rPr lang="en-IN" sz="2800" dirty="0">
                <a:solidFill>
                  <a:srgbClr val="000000"/>
                </a:solidFill>
              </a:rPr>
              <a:t> the dreary desert sand of dead habit</a:t>
            </a:r>
            <a:endParaRPr lang="en-IN" sz="1800" dirty="0">
              <a:latin typeface="Calibri"/>
              <a:ea typeface="Calibri"/>
              <a:cs typeface="Mangal"/>
            </a:endParaRPr>
          </a:p>
          <a:p>
            <a:pPr>
              <a:lnSpc>
                <a:spcPct val="115000"/>
              </a:lnSpc>
            </a:pPr>
            <a:r>
              <a:rPr lang="en-IN" sz="2800" dirty="0">
                <a:solidFill>
                  <a:srgbClr val="000000"/>
                </a:solidFill>
              </a:rPr>
              <a:t>Where the mind is led forward by thee into ever-widening thought and action</a:t>
            </a:r>
            <a:endParaRPr lang="en-IN" sz="1800" dirty="0">
              <a:latin typeface="Calibri"/>
              <a:ea typeface="Calibri"/>
              <a:cs typeface="Mang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800" i="1" dirty="0">
                <a:solidFill>
                  <a:srgbClr val="000000"/>
                </a:solidFill>
              </a:rPr>
              <a:t> </a:t>
            </a:r>
            <a:endParaRPr lang="en-IN" sz="1800" dirty="0">
              <a:latin typeface="Calibri"/>
              <a:ea typeface="Calibri"/>
              <a:cs typeface="Mang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800" i="1" dirty="0">
                <a:solidFill>
                  <a:srgbClr val="000000"/>
                </a:solidFill>
              </a:rPr>
              <a:t>Into that heaven of freedom, my Father, let my country awake</a:t>
            </a:r>
            <a:endParaRPr lang="en-IN" sz="1800" dirty="0">
              <a:latin typeface="Calibri"/>
              <a:ea typeface="Calibri"/>
              <a:cs typeface="Mangal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34021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xmlns="" val="4054517866"/>
              </p:ext>
            </p:extLst>
          </p:nvPr>
        </p:nvGraphicFramePr>
        <p:xfrm>
          <a:off x="0" y="692150"/>
          <a:ext cx="8640960" cy="5763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  <a:gridCol w="2880320"/>
              </a:tblGrid>
              <a:tr h="1047291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Functional Accountability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Institutional Accountability</a:t>
                      </a:r>
                      <a:endParaRPr lang="en-IN" dirty="0"/>
                    </a:p>
                  </a:txBody>
                  <a:tcPr/>
                </a:tc>
              </a:tr>
              <a:tr h="2357941">
                <a:tc>
                  <a:txBody>
                    <a:bodyPr/>
                    <a:lstStyle/>
                    <a:p>
                      <a:r>
                        <a:rPr lang="en-IN" dirty="0" smtClean="0"/>
                        <a:t>Role Accountability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1</a:t>
                      </a:r>
                    </a:p>
                    <a:p>
                      <a:endParaRPr lang="en-IN" sz="1200" dirty="0" smtClean="0"/>
                    </a:p>
                    <a:p>
                      <a:endParaRPr lang="en-IN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IN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Role-Function Accountability</a:t>
                      </a:r>
                    </a:p>
                    <a:p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2</a:t>
                      </a:r>
                    </a:p>
                    <a:p>
                      <a:endParaRPr lang="en-IN" sz="1200" dirty="0" smtClean="0"/>
                    </a:p>
                    <a:p>
                      <a:endParaRPr lang="en-IN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Person-Institution Accountability</a:t>
                      </a:r>
                    </a:p>
                    <a:p>
                      <a:endParaRPr lang="en-IN" sz="1200" dirty="0"/>
                    </a:p>
                  </a:txBody>
                  <a:tcPr/>
                </a:tc>
              </a:tr>
              <a:tr h="23579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Personal Accountability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3</a:t>
                      </a:r>
                    </a:p>
                    <a:p>
                      <a:endParaRPr lang="en-IN" sz="1200" dirty="0" smtClean="0"/>
                    </a:p>
                    <a:p>
                      <a:endParaRPr lang="en-IN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Person-Function Accountability</a:t>
                      </a:r>
                    </a:p>
                    <a:p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4</a:t>
                      </a:r>
                    </a:p>
                    <a:p>
                      <a:endParaRPr lang="en-IN" sz="1200" dirty="0" smtClean="0"/>
                    </a:p>
                    <a:p>
                      <a:endParaRPr lang="en-IN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Role-Institution Accountability</a:t>
                      </a:r>
                    </a:p>
                    <a:p>
                      <a:endParaRPr lang="en-IN" sz="1200" dirty="0" smtClean="0"/>
                    </a:p>
                    <a:p>
                      <a:endParaRPr lang="en-IN" sz="1200" dirty="0" smtClean="0"/>
                    </a:p>
                    <a:p>
                      <a:endParaRPr lang="en-IN" sz="1200" dirty="0" smtClean="0"/>
                    </a:p>
                    <a:p>
                      <a:endParaRPr lang="en-IN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64980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68425"/>
            <a:ext cx="6096000" cy="412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750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n-IN" sz="2000" dirty="0" smtClean="0"/>
              <a:t/>
            </a:r>
            <a:br>
              <a:rPr lang="en-IN" sz="2000" dirty="0" smtClean="0"/>
            </a:br>
            <a:r>
              <a:rPr lang="en-IN" sz="2000" dirty="0" smtClean="0"/>
              <a:t>The Collegial Accountability Anthem</a:t>
            </a:r>
            <a:r>
              <a:rPr lang="en-IN" sz="1400" dirty="0" smtClean="0"/>
              <a:t/>
            </a:r>
            <a:br>
              <a:rPr lang="en-IN" sz="1400" dirty="0" smtClean="0"/>
            </a:br>
            <a:r>
              <a:rPr lang="en-IN" sz="1400" dirty="0" smtClean="0"/>
              <a:t>Where The Mind Is Without Fear..</a:t>
            </a:r>
            <a:br>
              <a:rPr lang="en-IN" sz="1400" dirty="0" smtClean="0"/>
            </a:br>
            <a:r>
              <a:rPr lang="en-IN" sz="1400" dirty="0" smtClean="0"/>
              <a:t>From the </a:t>
            </a:r>
            <a:r>
              <a:rPr lang="en-IN" sz="1400" i="1" dirty="0" err="1" smtClean="0"/>
              <a:t>Gitanjali</a:t>
            </a:r>
            <a:r>
              <a:rPr lang="en-IN" sz="1400" dirty="0" smtClean="0"/>
              <a:t> By </a:t>
            </a:r>
            <a:r>
              <a:rPr lang="en-IN" sz="1400" dirty="0"/>
              <a:t>R</a:t>
            </a:r>
            <a:r>
              <a:rPr lang="en-IN" sz="1400" dirty="0" smtClean="0"/>
              <a:t>abindranath Tagore</a:t>
            </a:r>
            <a:r>
              <a:rPr lang="en-IN" sz="3200" dirty="0" smtClean="0"/>
              <a:t/>
            </a:r>
            <a:br>
              <a:rPr lang="en-IN" sz="3200" dirty="0" smtClean="0"/>
            </a:br>
            <a:endParaRPr lang="en-IN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Poetic Imagination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IN" dirty="0" smtClean="0"/>
              <a:t>Accountability Insights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IN" sz="2000" dirty="0" smtClean="0"/>
              <a:t>Where the mind is without fear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IN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IN" sz="2000" dirty="0" smtClean="0"/>
              <a:t>and the head is held high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IN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IN" sz="2000" dirty="0" smtClean="0"/>
              <a:t>Where knowledge is free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IN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IN" sz="2000" dirty="0" smtClean="0"/>
              <a:t>Where the world has not been broken up into fragments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IN" sz="2000" dirty="0"/>
              <a:t>b</a:t>
            </a:r>
            <a:r>
              <a:rPr lang="en-IN" sz="2000" dirty="0" smtClean="0"/>
              <a:t>y narrow domestic walls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IN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IN" sz="2000" dirty="0" smtClean="0"/>
              <a:t>Where words come out from the depth of truth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IN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IN" sz="2000" dirty="0" smtClean="0"/>
              <a:t>Where tireless striving stretches its arms towards perfection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IN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IN" sz="2000" dirty="0" smtClean="0"/>
              <a:t>Where the clear stream of reason has not lost its way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IN" sz="2000" dirty="0"/>
              <a:t>i</a:t>
            </a:r>
            <a:r>
              <a:rPr lang="en-IN" sz="2000" dirty="0" smtClean="0"/>
              <a:t>nto the dreary desert sand of dead habit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IN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IN" sz="2000" dirty="0" smtClean="0"/>
              <a:t>Where the mind is led forward by thee into ever-widening thought and action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IN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IN" sz="2000" i="1" dirty="0" smtClean="0"/>
              <a:t>Into that heaven of freedom, my Father, let my country awake.</a:t>
            </a:r>
            <a:endParaRPr lang="en-IN" sz="2000" i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N" dirty="0" smtClean="0"/>
          </a:p>
          <a:p>
            <a:pPr marL="0" lvl="0" indent="0">
              <a:buClrTx/>
              <a:buSzTx/>
              <a:buNone/>
            </a:pPr>
            <a:r>
              <a:rPr lang="en-IN" sz="1800" dirty="0">
                <a:solidFill>
                  <a:prstClr val="black"/>
                </a:solidFill>
              </a:rPr>
              <a:t>The Fearlessness Quotient</a:t>
            </a:r>
          </a:p>
          <a:p>
            <a:pPr marL="0" lvl="0" indent="0">
              <a:buClrTx/>
              <a:buSzTx/>
              <a:buNone/>
            </a:pPr>
            <a:r>
              <a:rPr lang="en-IN" sz="1800" dirty="0">
                <a:solidFill>
                  <a:prstClr val="black"/>
                </a:solidFill>
              </a:rPr>
              <a:t>The Respect Quotient</a:t>
            </a:r>
          </a:p>
          <a:p>
            <a:pPr marL="0" lvl="0" indent="0">
              <a:buClrTx/>
              <a:buSzTx/>
              <a:buNone/>
            </a:pPr>
            <a:r>
              <a:rPr lang="en-IN" sz="1800" dirty="0">
                <a:solidFill>
                  <a:prstClr val="black"/>
                </a:solidFill>
              </a:rPr>
              <a:t>The Knowledge Quotient</a:t>
            </a:r>
          </a:p>
          <a:p>
            <a:pPr marL="0" lvl="0" indent="0">
              <a:buClrTx/>
              <a:buSzTx/>
              <a:buNone/>
            </a:pPr>
            <a:r>
              <a:rPr lang="en-IN" sz="1800" dirty="0">
                <a:solidFill>
                  <a:prstClr val="black"/>
                </a:solidFill>
              </a:rPr>
              <a:t>The Impartiality Quotient</a:t>
            </a:r>
          </a:p>
          <a:p>
            <a:pPr marL="0" lvl="0" indent="0">
              <a:buClrTx/>
              <a:buSzTx/>
              <a:buNone/>
            </a:pPr>
            <a:r>
              <a:rPr lang="en-IN" sz="1800" dirty="0">
                <a:solidFill>
                  <a:prstClr val="black"/>
                </a:solidFill>
              </a:rPr>
              <a:t>The Integrity Quotient</a:t>
            </a:r>
          </a:p>
          <a:p>
            <a:pPr marL="0" lvl="0" indent="0">
              <a:buClrTx/>
              <a:buSzTx/>
              <a:buNone/>
            </a:pPr>
            <a:r>
              <a:rPr lang="en-IN" sz="1800" dirty="0">
                <a:solidFill>
                  <a:prstClr val="black"/>
                </a:solidFill>
              </a:rPr>
              <a:t>The Solutions Quotient </a:t>
            </a:r>
          </a:p>
          <a:p>
            <a:pPr marL="0" lvl="0" indent="0">
              <a:buClrTx/>
              <a:buSzTx/>
              <a:buNone/>
            </a:pPr>
            <a:r>
              <a:rPr lang="en-IN" sz="1800" dirty="0">
                <a:solidFill>
                  <a:prstClr val="black"/>
                </a:solidFill>
              </a:rPr>
              <a:t>The Discernment Quotient</a:t>
            </a:r>
          </a:p>
          <a:p>
            <a:pPr marL="0" lvl="0" indent="0">
              <a:buClrTx/>
              <a:buSzTx/>
              <a:buNone/>
            </a:pPr>
            <a:r>
              <a:rPr lang="en-IN" sz="1800" dirty="0">
                <a:solidFill>
                  <a:prstClr val="black"/>
                </a:solidFill>
              </a:rPr>
              <a:t>The Interpretative Quotient</a:t>
            </a:r>
          </a:p>
          <a:p>
            <a:pPr marL="0" lvl="0" indent="0">
              <a:buClrTx/>
              <a:buSzTx/>
              <a:buNone/>
            </a:pPr>
            <a:r>
              <a:rPr lang="en-IN" sz="1800" dirty="0">
                <a:solidFill>
                  <a:prstClr val="black"/>
                </a:solidFill>
              </a:rPr>
              <a:t>The Independence Quotient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61544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797</TotalTime>
  <Words>961</Words>
  <Application>Microsoft Office PowerPoint</Application>
  <PresentationFormat>On-screen Show (4:3)</PresentationFormat>
  <Paragraphs>285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Justice Systems and Accountability: Some Reflections</vt:lpstr>
      <vt:lpstr>Max Weber’s Social Action Typology</vt:lpstr>
      <vt:lpstr>Max Weber’s Typology of Rationality</vt:lpstr>
      <vt:lpstr>Max Weber and Rationality Valence</vt:lpstr>
      <vt:lpstr>Alternative Perspectives and Expressions</vt:lpstr>
      <vt:lpstr> The Collegial Accountability Anthem Where The Mind Is Without Fear.. From the Gitanjali By Rabindranath Tagore </vt:lpstr>
      <vt:lpstr>Slide 7</vt:lpstr>
      <vt:lpstr>Slide 8</vt:lpstr>
      <vt:lpstr> The Collegial Accountability Anthem Where The Mind Is Without Fear.. From the Gitanjali By Rabindranath Tagore 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Jerome Joseph</dc:creator>
  <cp:lastModifiedBy>User</cp:lastModifiedBy>
  <cp:revision>44</cp:revision>
  <dcterms:created xsi:type="dcterms:W3CDTF">2015-11-01T17:05:23Z</dcterms:created>
  <dcterms:modified xsi:type="dcterms:W3CDTF">2015-11-06T06:07:28Z</dcterms:modified>
</cp:coreProperties>
</file>